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ms-office.activeX"/>
  <Override PartName="/ppt/notesSlides/notesSlide3.xml" ContentType="application/vnd.openxmlformats-officedocument.presentationml.notesSlide+xml"/>
  <Default Extension="png" ContentType="image/png"/>
  <Override PartName="/ppt/activeX/activeX5.xml" ContentType="application/vnd.ms-office.activeX+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activeX/activeX3.xml" ContentType="application/vnd.ms-office.activeX+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activeX/activeX1.xml" ContentType="application/vnd.ms-office.activeX+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activeX/activeX4.xml" ContentType="application/vnd.ms-office.activeX+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5"/>
  </p:notesMasterIdLst>
  <p:sldIdLst>
    <p:sldId id="256" r:id="rId2"/>
    <p:sldId id="257" r:id="rId3"/>
    <p:sldId id="285" r:id="rId4"/>
    <p:sldId id="258" r:id="rId5"/>
    <p:sldId id="289" r:id="rId6"/>
    <p:sldId id="283" r:id="rId7"/>
    <p:sldId id="259" r:id="rId8"/>
    <p:sldId id="297" r:id="rId9"/>
    <p:sldId id="267" r:id="rId10"/>
    <p:sldId id="282" r:id="rId11"/>
    <p:sldId id="260" r:id="rId12"/>
    <p:sldId id="298" r:id="rId13"/>
    <p:sldId id="286" r:id="rId14"/>
    <p:sldId id="290" r:id="rId15"/>
    <p:sldId id="264" r:id="rId16"/>
    <p:sldId id="269" r:id="rId17"/>
    <p:sldId id="270" r:id="rId18"/>
    <p:sldId id="299" r:id="rId19"/>
    <p:sldId id="271" r:id="rId20"/>
    <p:sldId id="272" r:id="rId21"/>
    <p:sldId id="302" r:id="rId22"/>
    <p:sldId id="303" r:id="rId23"/>
    <p:sldId id="304" r:id="rId24"/>
    <p:sldId id="309" r:id="rId25"/>
    <p:sldId id="287" r:id="rId26"/>
    <p:sldId id="307" r:id="rId27"/>
    <p:sldId id="288" r:id="rId28"/>
    <p:sldId id="265" r:id="rId29"/>
    <p:sldId id="291" r:id="rId30"/>
    <p:sldId id="273" r:id="rId31"/>
    <p:sldId id="274" r:id="rId32"/>
    <p:sldId id="300" r:id="rId33"/>
    <p:sldId id="275" r:id="rId34"/>
    <p:sldId id="292" r:id="rId35"/>
    <p:sldId id="277" r:id="rId36"/>
    <p:sldId id="313" r:id="rId37"/>
    <p:sldId id="276" r:id="rId38"/>
    <p:sldId id="295" r:id="rId39"/>
    <p:sldId id="266" r:id="rId40"/>
    <p:sldId id="279" r:id="rId41"/>
    <p:sldId id="301" r:id="rId42"/>
    <p:sldId id="268" r:id="rId43"/>
    <p:sldId id="293" r:id="rId44"/>
    <p:sldId id="310" r:id="rId45"/>
    <p:sldId id="280" r:id="rId46"/>
    <p:sldId id="281" r:id="rId47"/>
    <p:sldId id="306" r:id="rId48"/>
    <p:sldId id="305" r:id="rId49"/>
    <p:sldId id="296" r:id="rId50"/>
    <p:sldId id="312" r:id="rId51"/>
    <p:sldId id="311" r:id="rId52"/>
    <p:sldId id="294" r:id="rId53"/>
    <p:sldId id="284"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289" autoAdjust="0"/>
  </p:normalViewPr>
  <p:slideViewPr>
    <p:cSldViewPr>
      <p:cViewPr varScale="1">
        <p:scale>
          <a:sx n="71" d="100"/>
          <a:sy n="71" d="100"/>
        </p:scale>
        <p:origin x="-111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8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61E263-BD94-4F77-A8D6-1DC6BA54F7A6}" type="datetimeFigureOut">
              <a:rPr lang="en-US" smtClean="0"/>
              <a:pPr/>
              <a:t>11/19/2010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6E219C-41C3-405D-838B-6321819789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06E219C-41C3-405D-838B-632181978952}"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6"/>
          <p:cNvSpPr>
            <a:spLocks noGrp="1" noChangeArrowheads="1"/>
          </p:cNvSpPr>
          <p:nvPr>
            <p:ph type="ftr" sz="quarter" idx="4"/>
          </p:nvPr>
        </p:nvSpPr>
        <p:spPr>
          <a:noFill/>
        </p:spPr>
        <p:txBody>
          <a:bodyPr/>
          <a:lstStyle/>
          <a:p>
            <a:r>
              <a:rPr lang="en-US"/>
              <a:t>Diana Browning Wright, Teaching and Learning Trainings, 2005</a:t>
            </a:r>
          </a:p>
        </p:txBody>
      </p:sp>
      <p:sp>
        <p:nvSpPr>
          <p:cNvPr id="210947" name="Rectangle 7"/>
          <p:cNvSpPr>
            <a:spLocks noGrp="1" noChangeArrowheads="1"/>
          </p:cNvSpPr>
          <p:nvPr>
            <p:ph type="sldNum" sz="quarter" idx="5"/>
          </p:nvPr>
        </p:nvSpPr>
        <p:spPr>
          <a:noFill/>
        </p:spPr>
        <p:txBody>
          <a:bodyPr/>
          <a:lstStyle/>
          <a:p>
            <a:fld id="{16AA7F32-98BE-4F59-BFCC-2EFF4BFF3153}" type="slidenum">
              <a:rPr lang="en-US"/>
              <a:pPr/>
              <a:t>18</a:t>
            </a:fld>
            <a:endParaRPr lang="en-US"/>
          </a:p>
        </p:txBody>
      </p:sp>
      <p:sp>
        <p:nvSpPr>
          <p:cNvPr id="210948" name="Rectangle 1026"/>
          <p:cNvSpPr>
            <a:spLocks noGrp="1" noRot="1" noChangeAspect="1" noChangeArrowheads="1" noTextEdit="1"/>
          </p:cNvSpPr>
          <p:nvPr>
            <p:ph type="sldImg"/>
          </p:nvPr>
        </p:nvSpPr>
        <p:spPr>
          <a:solidFill>
            <a:srgbClr val="FFFFFF"/>
          </a:solidFill>
          <a:ln/>
        </p:spPr>
      </p:sp>
      <p:sp>
        <p:nvSpPr>
          <p:cNvPr id="210949" name="Rectangle 1027"/>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latin typeface="Comic Sans MS" pitchFamily="66" charset="0"/>
              </a:rPr>
              <a:t>As a result of these astonishing findings, and as a result of emerging research on cognition and information processing, investigators began to develop and validate procedures that students might be taught to aid their reading comprehension. In the field of reading, the research consisted of developing and teaching students to use specific cognitive strategies that help them to perform higher-level operations in reading. Other research focused on developing, teaching, and testing cognitive strategies that are specific to writing, mathematical problem solving, and science comprehension.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0631B0-D704-478F-B9FA-7FB540A1D5EC}" type="slidenum">
              <a:rPr lang="en-US"/>
              <a:pPr/>
              <a:t>25</a:t>
            </a:fld>
            <a:endParaRPr lang="en-US"/>
          </a:p>
        </p:txBody>
      </p:sp>
      <p:sp>
        <p:nvSpPr>
          <p:cNvPr id="13314" name="Rectangle 2"/>
          <p:cNvSpPr>
            <a:spLocks noGrp="1" noRot="1" noChangeAspect="1" noChangeArrowheads="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1331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HANDOUT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12F522-B191-4D92-A3AC-1673207B5C14}" type="slidenum">
              <a:rPr lang="en-US"/>
              <a:pPr/>
              <a:t>27</a:t>
            </a:fld>
            <a:endParaRPr lang="en-US"/>
          </a:p>
        </p:txBody>
      </p:sp>
      <p:sp>
        <p:nvSpPr>
          <p:cNvPr id="27650" name="Rectangle 2"/>
          <p:cNvSpPr>
            <a:spLocks noGrp="1" noRot="1" noChangeAspect="1" noChangeArrowheads="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2765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3A0860-C8F7-4DC2-B0ED-6B89BF688621}" type="slidenum">
              <a:rPr lang="en-US"/>
              <a:pPr/>
              <a:t>34</a:t>
            </a:fld>
            <a:endParaRPr lang="en-US"/>
          </a:p>
        </p:txBody>
      </p:sp>
      <p:sp>
        <p:nvSpPr>
          <p:cNvPr id="48130" name="Rectangle 2"/>
          <p:cNvSpPr>
            <a:spLocks noGrp="1" noRot="1" noChangeAspect="1" noChangeArrowheads="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481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6A6C38-22F5-42C1-BFE9-0E54236128C7}" type="slidenum">
              <a:rPr lang="en-US"/>
              <a:pPr/>
              <a:t>38</a:t>
            </a:fld>
            <a:endParaRPr lang="en-US"/>
          </a:p>
        </p:txBody>
      </p:sp>
      <p:sp>
        <p:nvSpPr>
          <p:cNvPr id="128002" name="Rectangle 2"/>
          <p:cNvSpPr>
            <a:spLocks noGrp="1" noRot="1" noChangeAspect="1" noChangeArrowheads="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1280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F70C2A-7DF7-4BF1-9CD1-BCC31D645A75}" type="slidenum">
              <a:rPr lang="en-US"/>
              <a:pPr/>
              <a:t>43</a:t>
            </a:fld>
            <a:endParaRPr lang="en-US"/>
          </a:p>
        </p:txBody>
      </p:sp>
      <p:sp>
        <p:nvSpPr>
          <p:cNvPr id="35842" name="Rectangle 2"/>
          <p:cNvSpPr>
            <a:spLocks noGrp="1" noRot="1" noChangeAspect="1" noChangeArrowheads="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358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KUD’s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9C7A09-CE1F-4A07-BA97-BE2FC1933CAF}" type="slidenum">
              <a:rPr lang="en-US"/>
              <a:pPr/>
              <a:t>52</a:t>
            </a:fld>
            <a:endParaRPr lang="en-US"/>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r>
              <a:rPr lang="en-US"/>
              <a:t>Good end to this session…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48579C9-EBA0-4711-AC52-F562B4E5FB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579C9-EBA0-4711-AC52-F562B4E5FB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579C9-EBA0-4711-AC52-F562B4E5FBB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a:lstStyle/>
          <a:p>
            <a:endParaRPr lang="en-US"/>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8A6E159C-7A9E-4756-B11C-4D9D9A8BF0DE}"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573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573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219700" y="1981200"/>
            <a:ext cx="3810000" cy="4114800"/>
          </a:xfrm>
        </p:spPr>
        <p:txBody>
          <a:bodyPr/>
          <a:lstStyle/>
          <a:p>
            <a:pPr lvl="0"/>
            <a:endParaRPr lang="en-US" noProof="0" smtClean="0"/>
          </a:p>
        </p:txBody>
      </p:sp>
      <p:sp>
        <p:nvSpPr>
          <p:cNvPr id="5" name="Rectangle 14"/>
          <p:cNvSpPr>
            <a:spLocks noGrp="1" noChangeArrowheads="1"/>
          </p:cNvSpPr>
          <p:nvPr>
            <p:ph type="ftr" sz="quarter" idx="10"/>
          </p:nvPr>
        </p:nvSpPr>
        <p:spPr>
          <a:ln/>
        </p:spPr>
        <p:txBody>
          <a:bodyPr/>
          <a:lstStyle>
            <a:lvl1pPr>
              <a:defRPr/>
            </a:lvl1pPr>
          </a:lstStyle>
          <a:p>
            <a:pPr>
              <a:defRPr/>
            </a:pPr>
            <a:r>
              <a:rPr lang="en-US"/>
              <a:t>Diana Browning Wright, Teaching and Learning Trainings, 2005</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579C9-EBA0-4711-AC52-F562B4E5FB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579C9-EBA0-4711-AC52-F562B4E5FB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8579C9-EBA0-4711-AC52-F562B4E5FB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8579C9-EBA0-4711-AC52-F562B4E5FB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8579C9-EBA0-4711-AC52-F562B4E5FB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8579C9-EBA0-4711-AC52-F562B4E5FB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8579C9-EBA0-4711-AC52-F562B4E5FB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D2C304F-8673-4904-9C75-21621800E7C6}" type="datetimeFigureOut">
              <a:rPr lang="en-US" smtClean="0"/>
              <a:pPr/>
              <a:t>11/19/2010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48579C9-EBA0-4711-AC52-F562B4E5FBB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D2C304F-8673-4904-9C75-21621800E7C6}" type="datetimeFigureOut">
              <a:rPr lang="en-US" smtClean="0"/>
              <a:pPr/>
              <a:t>11/19/2010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48579C9-EBA0-4711-AC52-F562B4E5FBB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4.xml"/><Relationship Id="rId1" Type="http://schemas.openxmlformats.org/officeDocument/2006/relationships/vmlDrawing" Target="../drawings/vmlDrawing4.v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5.xml"/><Relationship Id="rId1" Type="http://schemas.openxmlformats.org/officeDocument/2006/relationships/vmlDrawing" Target="../drawings/vmlDrawing5.vml"/></Relationships>
</file>

<file path=ppt/slides/_rels/slide52.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DIFFERENTIATED INSTRUCTION</a:t>
            </a:r>
            <a:endParaRPr lang="en-US" dirty="0"/>
          </a:p>
        </p:txBody>
      </p:sp>
      <p:sp>
        <p:nvSpPr>
          <p:cNvPr id="3" name="Subtitle 2"/>
          <p:cNvSpPr>
            <a:spLocks noGrp="1"/>
          </p:cNvSpPr>
          <p:nvPr>
            <p:ph type="subTitle" idx="1"/>
          </p:nvPr>
        </p:nvSpPr>
        <p:spPr/>
        <p:txBody>
          <a:bodyPr>
            <a:normAutofit fontScale="85000" lnSpcReduction="20000"/>
          </a:bodyPr>
          <a:lstStyle/>
          <a:p>
            <a:endParaRPr lang="en-US" dirty="0" smtClean="0"/>
          </a:p>
          <a:p>
            <a:endParaRPr lang="en-US" dirty="0" smtClean="0"/>
          </a:p>
          <a:p>
            <a:endParaRPr lang="en-US" dirty="0" smtClean="0"/>
          </a:p>
          <a:p>
            <a:endParaRPr lang="en-US" dirty="0" smtClean="0"/>
          </a:p>
          <a:p>
            <a:r>
              <a:rPr lang="en-US" dirty="0" smtClean="0"/>
              <a:t>Bethany A. </a:t>
            </a:r>
            <a:r>
              <a:rPr lang="en-US" dirty="0" err="1" smtClean="0"/>
              <a:t>Rayl</a:t>
            </a:r>
            <a:endParaRPr lang="en-US" dirty="0" smtClean="0"/>
          </a:p>
          <a:p>
            <a:endParaRPr lang="en-US" dirty="0"/>
          </a:p>
        </p:txBody>
      </p:sp>
      <p:pic>
        <p:nvPicPr>
          <p:cNvPr id="4" name="Picture 3" descr="need love"/>
          <p:cNvPicPr>
            <a:picLocks noChangeAspect="1" noChangeArrowheads="1"/>
          </p:cNvPicPr>
          <p:nvPr/>
        </p:nvPicPr>
        <p:blipFill>
          <a:blip r:embed="rId2" cstate="print"/>
          <a:srcRect/>
          <a:stretch>
            <a:fillRect/>
          </a:stretch>
        </p:blipFill>
        <p:spPr bwMode="auto">
          <a:xfrm>
            <a:off x="1066800" y="3581400"/>
            <a:ext cx="3763187"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differentiation is not!</a:t>
            </a:r>
            <a:endParaRPr lang="en-US" dirty="0"/>
          </a:p>
        </p:txBody>
      </p:sp>
      <p:sp>
        <p:nvSpPr>
          <p:cNvPr id="3" name="Content Placeholder 2"/>
          <p:cNvSpPr>
            <a:spLocks noGrp="1"/>
          </p:cNvSpPr>
          <p:nvPr>
            <p:ph idx="1"/>
          </p:nvPr>
        </p:nvSpPr>
        <p:spPr/>
        <p:txBody>
          <a:bodyPr/>
          <a:lstStyle/>
          <a:p>
            <a:r>
              <a:rPr lang="en-US" dirty="0" smtClean="0"/>
              <a:t>Developing a separate lesson plan for each student</a:t>
            </a:r>
          </a:p>
          <a:p>
            <a:r>
              <a:rPr lang="en-US" dirty="0" smtClean="0"/>
              <a:t>A program</a:t>
            </a:r>
          </a:p>
          <a:p>
            <a:r>
              <a:rPr lang="en-US" dirty="0" smtClean="0"/>
              <a:t>“Watering down” the curriculum</a:t>
            </a:r>
          </a:p>
          <a:p>
            <a:r>
              <a:rPr lang="en-US" dirty="0" smtClean="0"/>
              <a:t>Hard questions for some and easy questions for others</a:t>
            </a:r>
          </a:p>
          <a:p>
            <a:r>
              <a:rPr lang="en-US" dirty="0" smtClean="0"/>
              <a:t>A chaotic classroom</a:t>
            </a:r>
          </a:p>
          <a:p>
            <a:r>
              <a:rPr lang="en-US" dirty="0" smtClean="0"/>
              <a:t>Just homogenous grouping</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6248400" y="4648200"/>
            <a:ext cx="2190750" cy="175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should we differentiate?</a:t>
            </a:r>
            <a:endParaRPr lang="en-US" dirty="0"/>
          </a:p>
        </p:txBody>
      </p:sp>
      <p:sp>
        <p:nvSpPr>
          <p:cNvPr id="3" name="Content Placeholder 2"/>
          <p:cNvSpPr>
            <a:spLocks noGrp="1"/>
          </p:cNvSpPr>
          <p:nvPr>
            <p:ph idx="1"/>
          </p:nvPr>
        </p:nvSpPr>
        <p:spPr/>
        <p:txBody>
          <a:bodyPr/>
          <a:lstStyle/>
          <a:p>
            <a:endParaRPr lang="en-US" dirty="0" smtClean="0"/>
          </a:p>
          <a:p>
            <a:r>
              <a:rPr lang="en-US" dirty="0" smtClean="0"/>
              <a:t>Not all students are alike.</a:t>
            </a:r>
          </a:p>
          <a:p>
            <a:r>
              <a:rPr lang="en-US" dirty="0" smtClean="0"/>
              <a:t>Differentiation provides all students access to all curriculum.</a:t>
            </a:r>
          </a:p>
          <a:p>
            <a:r>
              <a:rPr lang="en-US" dirty="0" smtClean="0"/>
              <a:t>All students can learn.</a:t>
            </a:r>
          </a:p>
          <a:p>
            <a:r>
              <a:rPr lang="en-US" dirty="0" smtClean="0"/>
              <a:t>Students learn in different ways at different times. </a:t>
            </a:r>
          </a:p>
          <a:p>
            <a:pPr>
              <a:buNone/>
            </a:pPr>
            <a:endParaRPr lang="en-US" dirty="0"/>
          </a:p>
        </p:txBody>
      </p:sp>
      <p:pic>
        <p:nvPicPr>
          <p:cNvPr id="5123" name="Picture 3" descr="C:\Documents and Settings\student_2\Local Settings\Temporary Internet Files\Content.IE5\12KHK6W4\MPj04006210000[1].jpg"/>
          <p:cNvPicPr>
            <a:picLocks noChangeAspect="1" noChangeArrowheads="1"/>
          </p:cNvPicPr>
          <p:nvPr/>
        </p:nvPicPr>
        <p:blipFill>
          <a:blip r:embed="rId2" cstate="print"/>
          <a:srcRect/>
          <a:stretch>
            <a:fillRect/>
          </a:stretch>
        </p:blipFill>
        <p:spPr bwMode="auto">
          <a:xfrm>
            <a:off x="6858000" y="4800600"/>
            <a:ext cx="1828800" cy="1828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32"/>
          <p:cNvGrpSpPr>
            <a:grpSpLocks/>
          </p:cNvGrpSpPr>
          <p:nvPr/>
        </p:nvGrpSpPr>
        <p:grpSpPr bwMode="auto">
          <a:xfrm>
            <a:off x="1752600" y="495300"/>
            <a:ext cx="6048375" cy="6362700"/>
            <a:chOff x="1835" y="294"/>
            <a:chExt cx="3810" cy="4008"/>
          </a:xfrm>
        </p:grpSpPr>
        <p:pic>
          <p:nvPicPr>
            <p:cNvPr id="3" name="Picture 1028" descr="Environment"/>
            <p:cNvPicPr>
              <a:picLocks noChangeAspect="1" noChangeArrowheads="1"/>
            </p:cNvPicPr>
            <p:nvPr/>
          </p:nvPicPr>
          <p:blipFill>
            <a:blip r:embed="rId2" cstate="print"/>
            <a:srcRect/>
            <a:stretch>
              <a:fillRect/>
            </a:stretch>
          </p:blipFill>
          <p:spPr bwMode="auto">
            <a:xfrm>
              <a:off x="2075" y="294"/>
              <a:ext cx="3570" cy="4008"/>
            </a:xfrm>
            <a:prstGeom prst="rect">
              <a:avLst/>
            </a:prstGeom>
            <a:noFill/>
            <a:ln w="9525">
              <a:noFill/>
              <a:miter lim="800000"/>
              <a:headEnd/>
              <a:tailEnd/>
            </a:ln>
          </p:spPr>
        </p:pic>
        <p:sp>
          <p:nvSpPr>
            <p:cNvPr id="4" name="Text Box 1030"/>
            <p:cNvSpPr txBox="1">
              <a:spLocks noChangeArrowheads="1"/>
            </p:cNvSpPr>
            <p:nvPr/>
          </p:nvSpPr>
          <p:spPr bwMode="auto">
            <a:xfrm>
              <a:off x="1835" y="4110"/>
              <a:ext cx="1104" cy="192"/>
            </a:xfrm>
            <a:prstGeom prst="rect">
              <a:avLst/>
            </a:prstGeom>
            <a:noFill/>
            <a:ln w="9525">
              <a:noFill/>
              <a:miter lim="800000"/>
              <a:headEnd/>
              <a:tailEnd/>
            </a:ln>
          </p:spPr>
          <p:txBody>
            <a:bodyPr>
              <a:spAutoFit/>
            </a:bodyPr>
            <a:lstStyle/>
            <a:p>
              <a:pPr algn="l">
                <a:spcBef>
                  <a:spcPct val="50000"/>
                </a:spcBef>
              </a:pPr>
              <a:endParaRPr lang="en-US" sz="1400" dirty="0">
                <a:cs typeface="Arial"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Font typeface="Wingdings" pitchFamily="2" charset="2"/>
              <a:buNone/>
            </a:pPr>
            <a:r>
              <a:rPr lang="en-US" sz="2800" b="1" dirty="0" smtClean="0"/>
              <a:t>	</a:t>
            </a:r>
            <a:r>
              <a:rPr lang="en-US" sz="3200" b="1" dirty="0" smtClean="0"/>
              <a:t>The biggest mistake of past centuries in teaching has been to treat all children as if they were variants of the same individual and thus to feel justified in teaching them all the same subjects in the same way.</a:t>
            </a:r>
          </a:p>
          <a:p>
            <a:pPr algn="r">
              <a:buFont typeface="Wingdings" pitchFamily="2" charset="2"/>
              <a:buNone/>
            </a:pPr>
            <a:r>
              <a:rPr lang="en-US" sz="2400" dirty="0" smtClean="0"/>
              <a:t>Howard Gardner</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Cartoon - Peanuts read Dick &amp; Jane"/>
          <p:cNvPicPr>
            <a:picLocks noGrp="1" noChangeAspect="1" noChangeArrowheads="1"/>
          </p:cNvPicPr>
          <p:nvPr>
            <p:ph idx="1"/>
          </p:nvPr>
        </p:nvPicPr>
        <p:blipFill>
          <a:blip r:embed="rId2" cstate="print"/>
          <a:srcRect/>
          <a:stretch>
            <a:fillRect/>
          </a:stretch>
        </p:blipFill>
        <p:spPr bwMode="auto">
          <a:xfrm>
            <a:off x="2002573" y="1935163"/>
            <a:ext cx="5138853" cy="438943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smtClean="0"/>
              <a:t>Comparing Traditional and Differentiated Classrooms</a:t>
            </a:r>
            <a:endParaRPr lang="en-US" sz="4000" dirty="0"/>
          </a:p>
        </p:txBody>
      </p:sp>
      <p:sp>
        <p:nvSpPr>
          <p:cNvPr id="3" name="Content Placeholder 2"/>
          <p:cNvSpPr>
            <a:spLocks noGrp="1"/>
          </p:cNvSpPr>
          <p:nvPr>
            <p:ph idx="1"/>
          </p:nvPr>
        </p:nvSpPr>
        <p:spPr/>
        <p:txBody>
          <a:bodyPr/>
          <a:lstStyle/>
          <a:p>
            <a:endParaRPr lang="en-US" dirty="0" smtClean="0"/>
          </a:p>
          <a:p>
            <a:r>
              <a:rPr lang="en-US" dirty="0" smtClean="0"/>
              <a:t>Consideration of student differences</a:t>
            </a:r>
          </a:p>
          <a:p>
            <a:r>
              <a:rPr lang="en-US" dirty="0" smtClean="0"/>
              <a:t>Use of assessment</a:t>
            </a:r>
          </a:p>
          <a:p>
            <a:r>
              <a:rPr lang="en-US" dirty="0" smtClean="0"/>
              <a:t>Use of student interest and learning styles inventories</a:t>
            </a:r>
          </a:p>
          <a:p>
            <a:r>
              <a:rPr lang="en-US" dirty="0" smtClean="0"/>
              <a:t>Instructional format</a:t>
            </a:r>
          </a:p>
          <a:p>
            <a:r>
              <a:rPr lang="en-US" dirty="0" smtClean="0"/>
              <a:t>Assignment options</a:t>
            </a:r>
          </a:p>
          <a:p>
            <a:r>
              <a:rPr lang="en-US" dirty="0" smtClean="0"/>
              <a:t>Factors guiding instruction</a:t>
            </a:r>
            <a:endParaRPr lang="en-US" dirty="0"/>
          </a:p>
        </p:txBody>
      </p:sp>
      <p:pic>
        <p:nvPicPr>
          <p:cNvPr id="5" name="Picture 4" descr="enthusiastic%20teacher%20sleeping%20students(onepagebehaviorplansthatwork)"/>
          <p:cNvPicPr>
            <a:picLocks noChangeAspect="1" noChangeArrowheads="1"/>
          </p:cNvPicPr>
          <p:nvPr/>
        </p:nvPicPr>
        <p:blipFill>
          <a:blip r:embed="rId2" cstate="print"/>
          <a:srcRect/>
          <a:stretch>
            <a:fillRect/>
          </a:stretch>
        </p:blipFill>
        <p:spPr bwMode="auto">
          <a:xfrm>
            <a:off x="5410200" y="4038600"/>
            <a:ext cx="327876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Classroom</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Assessment takes place at the end of a unit of study</a:t>
            </a:r>
          </a:p>
          <a:p>
            <a:r>
              <a:rPr lang="en-US" dirty="0" smtClean="0"/>
              <a:t>Dominance of whole class instruction</a:t>
            </a:r>
          </a:p>
          <a:p>
            <a:r>
              <a:rPr lang="en-US" dirty="0" smtClean="0"/>
              <a:t>Textbooks are the main instructional resource</a:t>
            </a:r>
          </a:p>
          <a:p>
            <a:r>
              <a:rPr lang="en-US" dirty="0" smtClean="0"/>
              <a:t>Teacher is the main problem solver</a:t>
            </a:r>
          </a:p>
          <a:p>
            <a:endParaRPr lang="en-US" dirty="0" smtClean="0"/>
          </a:p>
        </p:txBody>
      </p:sp>
      <p:pic>
        <p:nvPicPr>
          <p:cNvPr id="4" name="Picture 3" descr="Old schoolhouse.jpg"/>
          <p:cNvPicPr>
            <a:picLocks noChangeAspect="1"/>
          </p:cNvPicPr>
          <p:nvPr/>
        </p:nvPicPr>
        <p:blipFill>
          <a:blip r:embed="rId2" cstate="print"/>
          <a:stretch>
            <a:fillRect/>
          </a:stretch>
        </p:blipFill>
        <p:spPr>
          <a:xfrm>
            <a:off x="2971800" y="4572000"/>
            <a:ext cx="2738120" cy="201168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Classroom</a:t>
            </a:r>
            <a:endParaRPr lang="en-US" dirty="0"/>
          </a:p>
        </p:txBody>
      </p:sp>
      <p:sp>
        <p:nvSpPr>
          <p:cNvPr id="3" name="Content Placeholder 2"/>
          <p:cNvSpPr>
            <a:spLocks noGrp="1"/>
          </p:cNvSpPr>
          <p:nvPr>
            <p:ph idx="1"/>
          </p:nvPr>
        </p:nvSpPr>
        <p:spPr/>
        <p:txBody>
          <a:bodyPr/>
          <a:lstStyle/>
          <a:p>
            <a:r>
              <a:rPr lang="en-US" dirty="0" smtClean="0"/>
              <a:t>There is a quantitative focus on assignments</a:t>
            </a:r>
          </a:p>
          <a:p>
            <a:r>
              <a:rPr lang="en-US" dirty="0" smtClean="0"/>
              <a:t>Commercially designed worksheets are used to practice skills</a:t>
            </a:r>
          </a:p>
          <a:p>
            <a:r>
              <a:rPr lang="en-US" dirty="0" smtClean="0"/>
              <a:t>Convergent questions dominate – single correct answers are rewarded</a:t>
            </a:r>
          </a:p>
          <a:p>
            <a:r>
              <a:rPr lang="en-US" dirty="0" smtClean="0"/>
              <a:t>Instruction time is predetermined and inflexible</a:t>
            </a:r>
            <a:endParaRPr lang="en-US" dirty="0"/>
          </a:p>
        </p:txBody>
      </p:sp>
      <p:pic>
        <p:nvPicPr>
          <p:cNvPr id="4" name="Picture 3" descr="1925class.jpg"/>
          <p:cNvPicPr>
            <a:picLocks noChangeAspect="1"/>
          </p:cNvPicPr>
          <p:nvPr/>
        </p:nvPicPr>
        <p:blipFill>
          <a:blip r:embed="rId2" cstate="print"/>
          <a:stretch>
            <a:fillRect/>
          </a:stretch>
        </p:blipFill>
        <p:spPr>
          <a:xfrm>
            <a:off x="6019800" y="4724400"/>
            <a:ext cx="2814678" cy="201168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4"/>
          <p:cNvSpPr>
            <a:spLocks noGrp="1"/>
          </p:cNvSpPr>
          <p:nvPr>
            <p:ph type="ftr" sz="quarter" idx="10"/>
          </p:nvPr>
        </p:nvSpPr>
        <p:spPr>
          <a:noFill/>
        </p:spPr>
        <p:txBody>
          <a:bodyPr/>
          <a:lstStyle/>
          <a:p>
            <a:endParaRPr lang="en-US" dirty="0"/>
          </a:p>
        </p:txBody>
      </p:sp>
      <p:sp>
        <p:nvSpPr>
          <p:cNvPr id="41987" name="Rectangle 2"/>
          <p:cNvSpPr>
            <a:spLocks noGrp="1" noChangeArrowheads="1"/>
          </p:cNvSpPr>
          <p:nvPr>
            <p:ph type="title"/>
          </p:nvPr>
        </p:nvSpPr>
        <p:spPr>
          <a:xfrm>
            <a:off x="1447800" y="1828800"/>
            <a:ext cx="7010400" cy="4419600"/>
          </a:xfrm>
        </p:spPr>
        <p:txBody>
          <a:bodyPr/>
          <a:lstStyle/>
          <a:p>
            <a:pPr eaLnBrk="1" hangingPunct="1"/>
            <a:r>
              <a:rPr lang="en-US" sz="2400" dirty="0" smtClean="0">
                <a:latin typeface="Comic Sans MS" pitchFamily="66" charset="0"/>
              </a:rPr>
              <a:t/>
            </a:r>
            <a:br>
              <a:rPr lang="en-US" sz="2400" dirty="0" smtClean="0">
                <a:latin typeface="Comic Sans MS" pitchFamily="66" charset="0"/>
              </a:rPr>
            </a:br>
            <a:endParaRPr lang="en-US" sz="2400" dirty="0" smtClean="0"/>
          </a:p>
        </p:txBody>
      </p:sp>
      <p:sp>
        <p:nvSpPr>
          <p:cNvPr id="41988" name="Text Box 4"/>
          <p:cNvSpPr txBox="1">
            <a:spLocks noChangeArrowheads="1"/>
          </p:cNvSpPr>
          <p:nvPr/>
        </p:nvSpPr>
        <p:spPr bwMode="auto">
          <a:xfrm>
            <a:off x="228600" y="533400"/>
            <a:ext cx="8674100" cy="1066800"/>
          </a:xfrm>
          <a:prstGeom prst="rect">
            <a:avLst/>
          </a:prstGeom>
          <a:noFill/>
          <a:ln w="9525">
            <a:noFill/>
            <a:miter lim="800000"/>
            <a:headEnd/>
            <a:tailEnd/>
          </a:ln>
        </p:spPr>
        <p:txBody>
          <a:bodyPr wrap="square">
            <a:spAutoFit/>
          </a:bodyPr>
          <a:lstStyle/>
          <a:p>
            <a:pPr algn="ctr"/>
            <a:r>
              <a:rPr lang="en-US" sz="3200" b="1" dirty="0">
                <a:solidFill>
                  <a:srgbClr val="CC0000"/>
                </a:solidFill>
              </a:rPr>
              <a:t>Devastating Conclusion of 30 years of</a:t>
            </a:r>
          </a:p>
          <a:p>
            <a:pPr algn="ctr"/>
            <a:r>
              <a:rPr lang="en-US" sz="3200" b="1" dirty="0">
                <a:solidFill>
                  <a:srgbClr val="CC0000"/>
                </a:solidFill>
              </a:rPr>
              <a:t>Research</a:t>
            </a:r>
            <a:endParaRPr lang="en-US" sz="3200" dirty="0">
              <a:solidFill>
                <a:schemeClr val="tx2"/>
              </a:solidFill>
            </a:endParaRPr>
          </a:p>
        </p:txBody>
      </p:sp>
      <p:pic>
        <p:nvPicPr>
          <p:cNvPr id="41989" name="Picture 5" descr="j0210706"/>
          <p:cNvPicPr>
            <a:picLocks noChangeAspect="1" noChangeArrowheads="1"/>
          </p:cNvPicPr>
          <p:nvPr/>
        </p:nvPicPr>
        <p:blipFill>
          <a:blip r:embed="rId3" cstate="print"/>
          <a:srcRect l="52274"/>
          <a:stretch>
            <a:fillRect/>
          </a:stretch>
        </p:blipFill>
        <p:spPr bwMode="auto">
          <a:xfrm>
            <a:off x="8001000" y="914400"/>
            <a:ext cx="893763" cy="2520950"/>
          </a:xfrm>
          <a:prstGeom prst="rect">
            <a:avLst/>
          </a:prstGeom>
          <a:noFill/>
          <a:ln w="9525">
            <a:noFill/>
            <a:miter lim="800000"/>
            <a:headEnd/>
            <a:tailEnd/>
          </a:ln>
        </p:spPr>
      </p:pic>
      <p:sp>
        <p:nvSpPr>
          <p:cNvPr id="41990" name="Text Box 6"/>
          <p:cNvSpPr txBox="1">
            <a:spLocks noChangeArrowheads="1"/>
          </p:cNvSpPr>
          <p:nvPr/>
        </p:nvSpPr>
        <p:spPr bwMode="auto">
          <a:xfrm>
            <a:off x="609600" y="1676401"/>
            <a:ext cx="7848600" cy="4632037"/>
          </a:xfrm>
          <a:prstGeom prst="rect">
            <a:avLst/>
          </a:prstGeom>
          <a:noFill/>
          <a:ln w="9525">
            <a:noFill/>
            <a:miter lim="800000"/>
            <a:headEnd/>
            <a:tailEnd/>
          </a:ln>
        </p:spPr>
        <p:txBody>
          <a:bodyPr wrap="square">
            <a:spAutoFit/>
          </a:bodyPr>
          <a:lstStyle/>
          <a:p>
            <a:pPr algn="l">
              <a:tabLst>
                <a:tab pos="465138" algn="l"/>
              </a:tabLst>
            </a:pPr>
            <a:r>
              <a:rPr lang="en-US" sz="2600" b="1" dirty="0">
                <a:solidFill>
                  <a:srgbClr val="008000"/>
                </a:solidFill>
              </a:rPr>
              <a:t>“Little evidence of instruction of any kind was observed in the classes.”</a:t>
            </a:r>
            <a:br>
              <a:rPr lang="en-US" sz="2600" b="1" dirty="0">
                <a:solidFill>
                  <a:srgbClr val="008000"/>
                </a:solidFill>
              </a:rPr>
            </a:br>
            <a:endParaRPr lang="en-US" sz="900" dirty="0"/>
          </a:p>
          <a:p>
            <a:pPr algn="l">
              <a:buClr>
                <a:schemeClr val="accent2"/>
              </a:buClr>
              <a:buSzPct val="85000"/>
              <a:tabLst>
                <a:tab pos="465138" algn="l"/>
              </a:tabLst>
            </a:pPr>
            <a:r>
              <a:rPr lang="en-US" sz="2600" b="1" dirty="0" smtClean="0"/>
              <a:t>What </a:t>
            </a:r>
            <a:r>
              <a:rPr lang="en-US" sz="2600" b="1" dirty="0"/>
              <a:t>was/is </a:t>
            </a:r>
            <a:r>
              <a:rPr lang="en-US" sz="2600" b="1" dirty="0" smtClean="0"/>
              <a:t>happening?</a:t>
            </a:r>
          </a:p>
          <a:p>
            <a:pPr algn="l">
              <a:buClr>
                <a:schemeClr val="accent2"/>
              </a:buClr>
              <a:buSzPct val="85000"/>
              <a:buFont typeface="Wingdings" pitchFamily="2" charset="2"/>
              <a:buChar char="Ø"/>
              <a:tabLst>
                <a:tab pos="465138" algn="l"/>
              </a:tabLst>
            </a:pPr>
            <a:r>
              <a:rPr lang="en-US" sz="2600" b="1" dirty="0" smtClean="0"/>
              <a:t>  </a:t>
            </a:r>
            <a:r>
              <a:rPr lang="en-US" sz="2600" dirty="0" smtClean="0"/>
              <a:t>Teachers </a:t>
            </a:r>
            <a:r>
              <a:rPr lang="en-US" sz="2600" dirty="0"/>
              <a:t>spend most of their time </a:t>
            </a:r>
            <a:r>
              <a:rPr lang="en-US" sz="2600" dirty="0" smtClean="0"/>
              <a:t>—</a:t>
            </a:r>
          </a:p>
          <a:p>
            <a:pPr lvl="1">
              <a:buClr>
                <a:schemeClr val="accent2"/>
              </a:buClr>
              <a:buSzPct val="85000"/>
              <a:buFont typeface="Wingdings" pitchFamily="2" charset="2"/>
              <a:buChar char="ü"/>
              <a:tabLst>
                <a:tab pos="465138" algn="l"/>
              </a:tabLst>
            </a:pPr>
            <a:r>
              <a:rPr lang="en-US" sz="2600" dirty="0"/>
              <a:t>	</a:t>
            </a:r>
            <a:r>
              <a:rPr lang="en-US" sz="2600" dirty="0" smtClean="0"/>
              <a:t>Assigning </a:t>
            </a:r>
            <a:r>
              <a:rPr lang="en-US" sz="2600" dirty="0"/>
              <a:t>activities.</a:t>
            </a:r>
          </a:p>
          <a:p>
            <a:pPr lvl="1" algn="l">
              <a:buClr>
                <a:schemeClr val="folHlink"/>
              </a:buClr>
              <a:buSzPct val="85000"/>
              <a:buFont typeface="Wingdings" pitchFamily="2" charset="2"/>
              <a:buChar char="ü"/>
              <a:tabLst>
                <a:tab pos="465138" algn="l"/>
              </a:tabLst>
            </a:pPr>
            <a:r>
              <a:rPr lang="en-US" sz="2600" dirty="0"/>
              <a:t>	Monitoring to be sure the pupils are </a:t>
            </a:r>
            <a:r>
              <a:rPr lang="en-US" sz="2600" dirty="0" smtClean="0"/>
              <a:t>on			task</a:t>
            </a:r>
            <a:r>
              <a:rPr lang="en-US" sz="2600" dirty="0"/>
              <a:t>.</a:t>
            </a:r>
          </a:p>
          <a:p>
            <a:pPr lvl="1" algn="l">
              <a:buClr>
                <a:schemeClr val="folHlink"/>
              </a:buClr>
              <a:buSzPct val="85000"/>
              <a:buFont typeface="Wingdings" pitchFamily="2" charset="2"/>
              <a:buChar char="ü"/>
              <a:tabLst>
                <a:tab pos="465138" algn="l"/>
              </a:tabLst>
            </a:pPr>
            <a:r>
              <a:rPr lang="en-US" sz="2600" dirty="0"/>
              <a:t>	Directing recitation sessions to assess 	</a:t>
            </a:r>
            <a:r>
              <a:rPr lang="en-US" sz="2600" dirty="0" smtClean="0"/>
              <a:t>		</a:t>
            </a:r>
            <a:r>
              <a:rPr lang="en-US" sz="2600" dirty="0"/>
              <a:t>	how well children are doing.</a:t>
            </a:r>
          </a:p>
          <a:p>
            <a:pPr lvl="1" algn="l">
              <a:buClr>
                <a:schemeClr val="folHlink"/>
              </a:buClr>
              <a:buSzPct val="85000"/>
              <a:buFont typeface="Wingdings" pitchFamily="2" charset="2"/>
              <a:buChar char="ü"/>
              <a:tabLst>
                <a:tab pos="465138" algn="l"/>
              </a:tabLst>
            </a:pPr>
            <a:r>
              <a:rPr lang="en-US" sz="2600" dirty="0"/>
              <a:t>	Providing </a:t>
            </a:r>
            <a:r>
              <a:rPr lang="en-US" sz="2600"/>
              <a:t>corrective </a:t>
            </a:r>
            <a:r>
              <a:rPr lang="en-US" sz="2600" smtClean="0"/>
              <a:t>feedback </a:t>
            </a:r>
            <a:r>
              <a:rPr lang="en-US" sz="2600" dirty="0"/>
              <a:t>in 		</a:t>
            </a:r>
            <a:r>
              <a:rPr lang="en-US" sz="2600" dirty="0" smtClean="0"/>
              <a:t>	</a:t>
            </a:r>
            <a:r>
              <a:rPr lang="en-US" sz="2600" dirty="0"/>
              <a:t>	response to pupil errors.</a:t>
            </a:r>
          </a:p>
        </p:txBody>
      </p:sp>
      <p:sp>
        <p:nvSpPr>
          <p:cNvPr id="41991" name="Text Box 7"/>
          <p:cNvSpPr txBox="1">
            <a:spLocks noChangeArrowheads="1"/>
          </p:cNvSpPr>
          <p:nvPr/>
        </p:nvSpPr>
        <p:spPr bwMode="auto">
          <a:xfrm>
            <a:off x="1905000" y="6477000"/>
            <a:ext cx="7696200" cy="261610"/>
          </a:xfrm>
          <a:prstGeom prst="rect">
            <a:avLst/>
          </a:prstGeom>
          <a:noFill/>
          <a:ln w="9525">
            <a:noFill/>
            <a:miter lim="800000"/>
            <a:headEnd/>
            <a:tailEnd/>
          </a:ln>
        </p:spPr>
        <p:txBody>
          <a:bodyPr wrap="square">
            <a:spAutoFit/>
          </a:bodyPr>
          <a:lstStyle/>
          <a:p>
            <a:pPr algn="l">
              <a:spcBef>
                <a:spcPct val="50000"/>
              </a:spcBef>
            </a:pPr>
            <a:r>
              <a:rPr lang="en-US" sz="1100" dirty="0"/>
              <a:t>J.W. Lloyd, E.J. </a:t>
            </a:r>
            <a:r>
              <a:rPr lang="en-US" sz="1100" dirty="0" err="1"/>
              <a:t>Kameanui</a:t>
            </a:r>
            <a:r>
              <a:rPr lang="en-US" sz="1100" dirty="0"/>
              <a:t>, and D. Chard (Eds.) (1997) Issues in educating students with disabilities. </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Differentiated Classroom</a:t>
            </a:r>
            <a:endParaRPr lang="en-US" dirty="0"/>
          </a:p>
        </p:txBody>
      </p:sp>
      <p:sp>
        <p:nvSpPr>
          <p:cNvPr id="3" name="Content Placeholder 2"/>
          <p:cNvSpPr>
            <a:spLocks noGrp="1"/>
          </p:cNvSpPr>
          <p:nvPr>
            <p:ph idx="1"/>
          </p:nvPr>
        </p:nvSpPr>
        <p:spPr/>
        <p:txBody>
          <a:bodyPr/>
          <a:lstStyle/>
          <a:p>
            <a:r>
              <a:rPr lang="en-US" dirty="0" smtClean="0"/>
              <a:t>Assessment is ongoing, diagnostic, and influences instruction</a:t>
            </a:r>
          </a:p>
          <a:p>
            <a:r>
              <a:rPr lang="en-US" dirty="0" smtClean="0"/>
              <a:t>Variety of instructional strategies and arrangements</a:t>
            </a:r>
          </a:p>
          <a:p>
            <a:r>
              <a:rPr lang="en-US" dirty="0" smtClean="0"/>
              <a:t>Multiple types of materials are used as resources</a:t>
            </a:r>
          </a:p>
          <a:p>
            <a:r>
              <a:rPr lang="en-US" dirty="0" smtClean="0"/>
              <a:t>Students engage in problem solving</a:t>
            </a:r>
          </a:p>
        </p:txBody>
      </p:sp>
      <p:pic>
        <p:nvPicPr>
          <p:cNvPr id="4" name="Picture 2" descr="C:\Documents and Settings\student_2\Local Settings\Temporary Internet Files\Content.IE5\PT2Q0U42\MCj01302530000[1].wmf"/>
          <p:cNvPicPr>
            <a:picLocks noChangeAspect="1" noChangeArrowheads="1"/>
          </p:cNvPicPr>
          <p:nvPr/>
        </p:nvPicPr>
        <p:blipFill>
          <a:blip r:embed="rId2" cstate="print"/>
          <a:srcRect/>
          <a:stretch>
            <a:fillRect/>
          </a:stretch>
        </p:blipFill>
        <p:spPr bwMode="auto">
          <a:xfrm>
            <a:off x="4724400" y="4724400"/>
            <a:ext cx="2143060" cy="18288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Overview</a:t>
            </a:r>
            <a:endParaRPr lang="en-US" dirty="0"/>
          </a:p>
        </p:txBody>
      </p:sp>
      <p:sp>
        <p:nvSpPr>
          <p:cNvPr id="3" name="Content Placeholder 2"/>
          <p:cNvSpPr>
            <a:spLocks noGrp="1"/>
          </p:cNvSpPr>
          <p:nvPr>
            <p:ph idx="1"/>
          </p:nvPr>
        </p:nvSpPr>
        <p:spPr/>
        <p:txBody>
          <a:bodyPr/>
          <a:lstStyle/>
          <a:p>
            <a:endParaRPr lang="en-US" dirty="0" smtClean="0"/>
          </a:p>
          <a:p>
            <a:r>
              <a:rPr lang="en-US" sz="2800" dirty="0" smtClean="0"/>
              <a:t>What is differentiation?</a:t>
            </a:r>
          </a:p>
          <a:p>
            <a:r>
              <a:rPr lang="en-US" sz="2800" dirty="0" smtClean="0"/>
              <a:t>Why should we differentiate?</a:t>
            </a:r>
          </a:p>
          <a:p>
            <a:r>
              <a:rPr lang="en-US" sz="2800" dirty="0" smtClean="0"/>
              <a:t>How do we differentiate?</a:t>
            </a:r>
          </a:p>
          <a:p>
            <a:r>
              <a:rPr lang="en-US" sz="2800" dirty="0" smtClean="0"/>
              <a:t>Implementing differentiation</a:t>
            </a:r>
          </a:p>
        </p:txBody>
      </p:sp>
      <p:pic>
        <p:nvPicPr>
          <p:cNvPr id="1026" name="Picture 2" descr="C:\Users\Beth\AppData\Local\Microsoft\Windows\Temporary Internet Files\Content.IE5\NJKF371W\MCj04298270000[1].wmf"/>
          <p:cNvPicPr>
            <a:picLocks noChangeAspect="1" noChangeArrowheads="1"/>
          </p:cNvPicPr>
          <p:nvPr/>
        </p:nvPicPr>
        <p:blipFill>
          <a:blip r:embed="rId2" cstate="print"/>
          <a:srcRect/>
          <a:stretch>
            <a:fillRect/>
          </a:stretch>
        </p:blipFill>
        <p:spPr bwMode="auto">
          <a:xfrm>
            <a:off x="6477000" y="3048000"/>
            <a:ext cx="1600200" cy="1955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Differentiated Classroom</a:t>
            </a:r>
            <a:endParaRPr lang="en-US" dirty="0"/>
          </a:p>
        </p:txBody>
      </p:sp>
      <p:sp>
        <p:nvSpPr>
          <p:cNvPr id="3" name="Content Placeholder 2"/>
          <p:cNvSpPr>
            <a:spLocks noGrp="1"/>
          </p:cNvSpPr>
          <p:nvPr>
            <p:ph idx="1"/>
          </p:nvPr>
        </p:nvSpPr>
        <p:spPr/>
        <p:txBody>
          <a:bodyPr>
            <a:normAutofit/>
          </a:bodyPr>
          <a:lstStyle/>
          <a:p>
            <a:r>
              <a:rPr lang="en-US" dirty="0" smtClean="0"/>
              <a:t>Qualitative focus to assignments</a:t>
            </a:r>
          </a:p>
          <a:p>
            <a:r>
              <a:rPr lang="en-US" dirty="0" smtClean="0"/>
              <a:t>Students use multiple methods to practice skills</a:t>
            </a:r>
          </a:p>
          <a:p>
            <a:r>
              <a:rPr lang="en-US" dirty="0" smtClean="0"/>
              <a:t>Questions are frequently asked by students as well as the teacher</a:t>
            </a:r>
          </a:p>
          <a:p>
            <a:r>
              <a:rPr lang="en-US" dirty="0" smtClean="0"/>
              <a:t>Questions are open-ended to spark divergent thinking</a:t>
            </a:r>
          </a:p>
          <a:p>
            <a:r>
              <a:rPr lang="en-US" dirty="0" smtClean="0"/>
              <a:t>Assessment determines time spent on tasks</a:t>
            </a:r>
            <a:endParaRPr lang="en-US" dirty="0"/>
          </a:p>
        </p:txBody>
      </p:sp>
      <p:pic>
        <p:nvPicPr>
          <p:cNvPr id="6146" name="Picture 2" descr="C:\Documents and Settings\student_2\Local Settings\Temporary Internet Files\Content.IE5\12KHK6W4\MPj04388080000[1].jpg"/>
          <p:cNvPicPr>
            <a:picLocks noChangeAspect="1" noChangeArrowheads="1"/>
          </p:cNvPicPr>
          <p:nvPr/>
        </p:nvPicPr>
        <p:blipFill>
          <a:blip r:embed="rId2" cstate="print"/>
          <a:srcRect/>
          <a:stretch>
            <a:fillRect/>
          </a:stretch>
        </p:blipFill>
        <p:spPr bwMode="auto">
          <a:xfrm>
            <a:off x="6172200" y="4876800"/>
            <a:ext cx="2716374" cy="18288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dirty="0" smtClean="0"/>
              <a:t>Obstacles</a:t>
            </a:r>
          </a:p>
        </p:txBody>
      </p:sp>
      <p:sp>
        <p:nvSpPr>
          <p:cNvPr id="16387" name="Rectangle 3"/>
          <p:cNvSpPr>
            <a:spLocks noGrp="1" noChangeArrowheads="1"/>
          </p:cNvSpPr>
          <p:nvPr>
            <p:ph type="body" idx="1"/>
          </p:nvPr>
        </p:nvSpPr>
        <p:spPr/>
        <p:txBody>
          <a:bodyPr/>
          <a:lstStyle/>
          <a:p>
            <a:pPr marL="533400" indent="-533400" eaLnBrk="1" hangingPunct="1">
              <a:buFontTx/>
              <a:buAutoNum type="arabicPeriod"/>
            </a:pPr>
            <a:r>
              <a:rPr lang="en-US" dirty="0" smtClean="0"/>
              <a:t>I Long to return to the Good Old Days</a:t>
            </a:r>
          </a:p>
          <a:p>
            <a:pPr marL="533400" indent="-533400" eaLnBrk="1" hangingPunct="1">
              <a:buFontTx/>
              <a:buAutoNum type="arabicPeriod"/>
            </a:pPr>
            <a:r>
              <a:rPr lang="en-US" dirty="0" smtClean="0"/>
              <a:t>I thought I was differentiating</a:t>
            </a:r>
          </a:p>
          <a:p>
            <a:pPr marL="533400" indent="-533400" eaLnBrk="1" hangingPunct="1">
              <a:buFontTx/>
              <a:buAutoNum type="arabicPeriod"/>
            </a:pPr>
            <a:r>
              <a:rPr lang="en-US" dirty="0" smtClean="0"/>
              <a:t>I teach the way I was taught</a:t>
            </a:r>
          </a:p>
          <a:p>
            <a:pPr marL="533400" indent="-533400" eaLnBrk="1" hangingPunct="1">
              <a:buFontTx/>
              <a:buAutoNum type="arabicPeriod"/>
            </a:pPr>
            <a:r>
              <a:rPr lang="en-US" dirty="0" smtClean="0"/>
              <a:t>I don’t know how</a:t>
            </a:r>
          </a:p>
          <a:p>
            <a:pPr marL="533400" indent="-533400" eaLnBrk="1" hangingPunct="1">
              <a:buFontTx/>
              <a:buAutoNum type="arabicPeriod"/>
            </a:pPr>
            <a:r>
              <a:rPr lang="en-US" dirty="0" smtClean="0"/>
              <a:t>I have too much content to cover</a:t>
            </a:r>
          </a:p>
          <a:p>
            <a:pPr marL="533400" indent="-533400" eaLnBrk="1" hangingPunct="1">
              <a:buFontTx/>
              <a:buAutoNum type="arabicPeriod"/>
            </a:pPr>
            <a:r>
              <a:rPr lang="en-US" dirty="0" smtClean="0"/>
              <a:t>I’m good at lecturing</a:t>
            </a:r>
          </a:p>
          <a:p>
            <a:pPr marL="533400" indent="-533400" eaLnBrk="1" hangingPunct="1">
              <a:buFontTx/>
              <a:buAutoNum type="arabicPeriod"/>
            </a:pPr>
            <a:r>
              <a:rPr lang="en-US" dirty="0" smtClean="0"/>
              <a:t>I can’t see how I would grade all those different assignments</a:t>
            </a:r>
          </a:p>
          <a:p>
            <a:pPr marL="533400" indent="-533400" eaLnBrk="1" hangingPunct="1">
              <a:buFontTx/>
              <a:buNone/>
            </a:pPr>
            <a:endParaRPr lang="en-US" sz="1400" dirty="0" smtClean="0"/>
          </a:p>
          <a:p>
            <a:pPr marL="533400" indent="-533400" eaLnBrk="1" hangingPunct="1">
              <a:buFontTx/>
              <a:buNone/>
            </a:pPr>
            <a:r>
              <a:rPr lang="en-US" sz="1400" dirty="0" smtClean="0"/>
              <a:t>Kathie F. </a:t>
            </a:r>
            <a:r>
              <a:rPr lang="en-US" sz="1400" dirty="0" err="1" smtClean="0"/>
              <a:t>Nunley</a:t>
            </a:r>
            <a:r>
              <a:rPr lang="en-US" sz="1400" dirty="0" smtClean="0"/>
              <a:t>, </a:t>
            </a:r>
            <a:r>
              <a:rPr lang="en-US" sz="1400" u="sng" dirty="0" smtClean="0"/>
              <a:t>Differentiating in the High School</a:t>
            </a:r>
            <a:r>
              <a:rPr lang="en-US" sz="1400" dirty="0" smtClean="0"/>
              <a:t>, Thousand Oaks, CA: Corwin Press, 2006.</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Obstacles</a:t>
            </a:r>
          </a:p>
        </p:txBody>
      </p:sp>
      <p:sp>
        <p:nvSpPr>
          <p:cNvPr id="17411" name="Rectangle 3"/>
          <p:cNvSpPr>
            <a:spLocks noGrp="1" noChangeArrowheads="1"/>
          </p:cNvSpPr>
          <p:nvPr>
            <p:ph type="body" idx="1"/>
          </p:nvPr>
        </p:nvSpPr>
        <p:spPr/>
        <p:txBody>
          <a:bodyPr/>
          <a:lstStyle/>
          <a:p>
            <a:pPr marL="533400" indent="-533400" eaLnBrk="1" hangingPunct="1">
              <a:buFontTx/>
              <a:buAutoNum type="arabicPeriod" startAt="8"/>
            </a:pPr>
            <a:r>
              <a:rPr lang="en-US" dirty="0" smtClean="0"/>
              <a:t>I thought differentiation was for the elementary school</a:t>
            </a:r>
          </a:p>
          <a:p>
            <a:pPr marL="533400" indent="-533400" eaLnBrk="1" hangingPunct="1">
              <a:buFontTx/>
              <a:buAutoNum type="arabicPeriod" startAt="8"/>
            </a:pPr>
            <a:r>
              <a:rPr lang="en-US" dirty="0" smtClean="0"/>
              <a:t>I subscribe to ability grouping</a:t>
            </a:r>
          </a:p>
          <a:p>
            <a:pPr marL="533400" indent="-533400" eaLnBrk="1" hangingPunct="1">
              <a:buFontTx/>
              <a:buAutoNum type="arabicPeriod" startAt="8"/>
            </a:pPr>
            <a:r>
              <a:rPr lang="en-US" dirty="0" smtClean="0"/>
              <a:t>I have real logistic issues</a:t>
            </a:r>
          </a:p>
          <a:p>
            <a:pPr marL="533400" indent="-533400" eaLnBrk="1" hangingPunct="1">
              <a:buFontTx/>
              <a:buAutoNum type="arabicPeriod" startAt="8"/>
            </a:pPr>
            <a:r>
              <a:rPr lang="en-US" dirty="0" smtClean="0"/>
              <a:t>I want my classroom under control</a:t>
            </a:r>
          </a:p>
          <a:p>
            <a:pPr marL="533400" indent="-533400" eaLnBrk="1" hangingPunct="1">
              <a:buFontTx/>
              <a:buAutoNum type="arabicPeriod" startAt="8"/>
            </a:pPr>
            <a:r>
              <a:rPr lang="en-US" dirty="0" smtClean="0"/>
              <a:t>I don’t know how to measure my student’s learning styles</a:t>
            </a:r>
          </a:p>
          <a:p>
            <a:pPr marL="533400" indent="-533400" eaLnBrk="1" hangingPunct="1">
              <a:buFontTx/>
              <a:buAutoNum type="arabicPeriod" startAt="8"/>
            </a:pPr>
            <a:r>
              <a:rPr lang="en-US" dirty="0" smtClean="0"/>
              <a:t>I have neither the time nor the funding for all that</a:t>
            </a:r>
          </a:p>
          <a:p>
            <a:pPr marL="533400" indent="-533400" eaLnBrk="1" hangingPunct="1">
              <a:buFontTx/>
              <a:buNone/>
            </a:pPr>
            <a:endParaRPr lang="en-US" sz="1400" dirty="0" smtClean="0"/>
          </a:p>
          <a:p>
            <a:pPr marL="533400" indent="-533400" eaLnBrk="1" hangingPunct="1">
              <a:buFontTx/>
              <a:buNone/>
            </a:pPr>
            <a:r>
              <a:rPr lang="en-US" sz="1400" dirty="0" smtClean="0"/>
              <a:t>Kathie F. </a:t>
            </a:r>
            <a:r>
              <a:rPr lang="en-US" sz="1400" dirty="0" err="1" smtClean="0"/>
              <a:t>Nunley</a:t>
            </a:r>
            <a:r>
              <a:rPr lang="en-US" sz="1400" dirty="0" smtClean="0"/>
              <a:t>, </a:t>
            </a:r>
            <a:r>
              <a:rPr lang="en-US" sz="1400" u="sng" dirty="0" smtClean="0"/>
              <a:t>Differentiating in the High School</a:t>
            </a:r>
            <a:r>
              <a:rPr lang="en-US" sz="1400" dirty="0" smtClean="0"/>
              <a:t>, Thousand Oaks, CA: Corwin Press, 2006.</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p:txBody>
          <a:bodyPr/>
          <a:lstStyle/>
          <a:p>
            <a:pPr eaLnBrk="1" hangingPunct="1"/>
            <a:r>
              <a:rPr lang="en-US" smtClean="0"/>
              <a:t>Obstacles</a:t>
            </a:r>
          </a:p>
        </p:txBody>
      </p:sp>
      <p:sp>
        <p:nvSpPr>
          <p:cNvPr id="18435" name="Rectangle 1027"/>
          <p:cNvSpPr>
            <a:spLocks noGrp="1" noChangeArrowheads="1"/>
          </p:cNvSpPr>
          <p:nvPr>
            <p:ph type="body" idx="1"/>
          </p:nvPr>
        </p:nvSpPr>
        <p:spPr/>
        <p:txBody>
          <a:bodyPr/>
          <a:lstStyle/>
          <a:p>
            <a:pPr marL="533400" indent="-533400" eaLnBrk="1" hangingPunct="1">
              <a:buFontTx/>
              <a:buAutoNum type="arabicPeriod" startAt="14"/>
            </a:pPr>
            <a:r>
              <a:rPr lang="en-US" dirty="0" smtClean="0"/>
              <a:t>I’ve been teaching this way for years and it works</a:t>
            </a:r>
          </a:p>
          <a:p>
            <a:pPr marL="533400" indent="-533400" eaLnBrk="1" hangingPunct="1">
              <a:buFontTx/>
              <a:buAutoNum type="arabicPeriod" startAt="14"/>
            </a:pPr>
            <a:r>
              <a:rPr lang="en-US" dirty="0" smtClean="0"/>
              <a:t>There’s no support for it at my school</a:t>
            </a:r>
          </a:p>
          <a:p>
            <a:pPr marL="533400" indent="-533400" eaLnBrk="1" hangingPunct="1">
              <a:buFontTx/>
              <a:buAutoNum type="arabicPeriod" startAt="14"/>
            </a:pPr>
            <a:r>
              <a:rPr lang="en-US" dirty="0" smtClean="0"/>
              <a:t>My district requires me to follow a prescribed text</a:t>
            </a:r>
          </a:p>
          <a:p>
            <a:pPr marL="533400" indent="-533400" eaLnBrk="1" hangingPunct="1">
              <a:buFontTx/>
              <a:buAutoNum type="arabicPeriod" startAt="14"/>
            </a:pPr>
            <a:r>
              <a:rPr lang="en-US" dirty="0" smtClean="0"/>
              <a:t>Parents expect lecture format in high school for college prep</a:t>
            </a:r>
          </a:p>
          <a:p>
            <a:pPr marL="533400" indent="-533400" eaLnBrk="1" hangingPunct="1">
              <a:buFontTx/>
              <a:buAutoNum type="arabicPeriod" startAt="14"/>
            </a:pPr>
            <a:r>
              <a:rPr lang="en-US" dirty="0" smtClean="0"/>
              <a:t>The bottom line – if they are learning, you are teaching </a:t>
            </a:r>
          </a:p>
          <a:p>
            <a:pPr marL="533400" indent="-533400" eaLnBrk="1" hangingPunct="1">
              <a:buFontTx/>
              <a:buNone/>
            </a:pPr>
            <a:endParaRPr lang="en-US" sz="1400" dirty="0" smtClean="0"/>
          </a:p>
          <a:p>
            <a:pPr marL="533400" indent="-533400" eaLnBrk="1" hangingPunct="1">
              <a:buFontTx/>
              <a:buNone/>
            </a:pPr>
            <a:endParaRPr lang="en-US" sz="1400" dirty="0" smtClean="0"/>
          </a:p>
          <a:p>
            <a:pPr marL="533400" indent="-533400" eaLnBrk="1" hangingPunct="1">
              <a:buFontTx/>
              <a:buNone/>
            </a:pPr>
            <a:r>
              <a:rPr lang="en-US" sz="1400" dirty="0" smtClean="0"/>
              <a:t>Kathie F. </a:t>
            </a:r>
            <a:r>
              <a:rPr lang="en-US" sz="1400" dirty="0" err="1" smtClean="0"/>
              <a:t>Nunley</a:t>
            </a:r>
            <a:r>
              <a:rPr lang="en-US" sz="1400" dirty="0" smtClean="0"/>
              <a:t>, </a:t>
            </a:r>
            <a:r>
              <a:rPr lang="en-US" sz="1400" u="sng" dirty="0" smtClean="0"/>
              <a:t>Differentiating in the High School</a:t>
            </a:r>
            <a:r>
              <a:rPr lang="en-US" sz="1400" dirty="0" smtClean="0"/>
              <a:t>, Thousand Oaks, CA: Corwin Press, 2006.</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57346" name="ShockwaveFlash1" r:id="rId2" imgW="7923240" imgH="5181480"/>
    </p:controls>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819400" y="152400"/>
            <a:ext cx="3352800" cy="304800"/>
          </a:xfrm>
          <a:prstGeom prst="rect">
            <a:avLst/>
          </a:prstGeom>
          <a:solidFill>
            <a:srgbClr val="CCECFF"/>
          </a:solidFill>
          <a:ln w="9525">
            <a:solidFill>
              <a:schemeClr val="tx1"/>
            </a:solidFill>
            <a:miter lim="800000"/>
            <a:headEnd/>
            <a:tailEnd/>
          </a:ln>
          <a:effectLst/>
        </p:spPr>
        <p:txBody>
          <a:bodyPr wrap="none" anchor="ctr"/>
          <a:lstStyle/>
          <a:p>
            <a:pPr algn="ctr"/>
            <a:r>
              <a:rPr lang="en-US" sz="2400">
                <a:latin typeface="Times"/>
              </a:rPr>
              <a:t>Differentiation </a:t>
            </a:r>
          </a:p>
        </p:txBody>
      </p:sp>
      <p:sp>
        <p:nvSpPr>
          <p:cNvPr id="12291" name="Text Box 3"/>
          <p:cNvSpPr txBox="1">
            <a:spLocks noChangeArrowheads="1"/>
          </p:cNvSpPr>
          <p:nvPr/>
        </p:nvSpPr>
        <p:spPr bwMode="auto">
          <a:xfrm>
            <a:off x="2195513" y="609600"/>
            <a:ext cx="4968875" cy="396875"/>
          </a:xfrm>
          <a:prstGeom prst="rect">
            <a:avLst/>
          </a:prstGeom>
          <a:solidFill>
            <a:srgbClr val="FFFFCC"/>
          </a:solidFill>
          <a:ln w="9525">
            <a:noFill/>
            <a:miter lim="800000"/>
            <a:headEnd/>
            <a:tailEnd/>
          </a:ln>
          <a:effectLst/>
        </p:spPr>
        <p:txBody>
          <a:bodyPr>
            <a:spAutoFit/>
          </a:bodyPr>
          <a:lstStyle/>
          <a:p>
            <a:r>
              <a:rPr lang="en-US" sz="2000">
                <a:latin typeface="Times"/>
              </a:rPr>
              <a:t>Is a teacher’s response to learner’s needs</a:t>
            </a:r>
          </a:p>
        </p:txBody>
      </p:sp>
      <p:sp>
        <p:nvSpPr>
          <p:cNvPr id="12292" name="Text Box 4"/>
          <p:cNvSpPr txBox="1">
            <a:spLocks noChangeArrowheads="1"/>
          </p:cNvSpPr>
          <p:nvPr/>
        </p:nvSpPr>
        <p:spPr bwMode="auto">
          <a:xfrm>
            <a:off x="2124075" y="1125538"/>
            <a:ext cx="5318125" cy="396875"/>
          </a:xfrm>
          <a:prstGeom prst="rect">
            <a:avLst/>
          </a:prstGeom>
          <a:solidFill>
            <a:srgbClr val="CCECFF"/>
          </a:solidFill>
          <a:ln w="9525">
            <a:noFill/>
            <a:miter lim="800000"/>
            <a:headEnd/>
            <a:tailEnd/>
          </a:ln>
          <a:effectLst/>
        </p:spPr>
        <p:txBody>
          <a:bodyPr>
            <a:spAutoFit/>
          </a:bodyPr>
          <a:lstStyle/>
          <a:p>
            <a:r>
              <a:rPr lang="en-US" sz="2000">
                <a:latin typeface="Times"/>
              </a:rPr>
              <a:t>Guided by general principles of differentiation</a:t>
            </a:r>
          </a:p>
        </p:txBody>
      </p:sp>
      <p:sp>
        <p:nvSpPr>
          <p:cNvPr id="12293" name="Text Box 5"/>
          <p:cNvSpPr txBox="1">
            <a:spLocks noChangeArrowheads="1"/>
          </p:cNvSpPr>
          <p:nvPr/>
        </p:nvSpPr>
        <p:spPr bwMode="auto">
          <a:xfrm>
            <a:off x="250825" y="1844675"/>
            <a:ext cx="2322513" cy="406400"/>
          </a:xfrm>
          <a:prstGeom prst="rect">
            <a:avLst/>
          </a:prstGeom>
          <a:solidFill>
            <a:srgbClr val="99FFCC"/>
          </a:solidFill>
          <a:ln w="9525">
            <a:solidFill>
              <a:srgbClr val="330AFF"/>
            </a:solidFill>
            <a:miter lim="800000"/>
            <a:headEnd/>
            <a:tailEnd/>
          </a:ln>
          <a:effectLst/>
        </p:spPr>
        <p:txBody>
          <a:bodyPr>
            <a:spAutoFit/>
          </a:bodyPr>
          <a:lstStyle/>
          <a:p>
            <a:pPr algn="ctr"/>
            <a:r>
              <a:rPr lang="en-US" sz="2000">
                <a:solidFill>
                  <a:srgbClr val="330AFF"/>
                </a:solidFill>
                <a:latin typeface="Times"/>
              </a:rPr>
              <a:t>Quality Curriculum</a:t>
            </a:r>
          </a:p>
        </p:txBody>
      </p:sp>
      <p:sp>
        <p:nvSpPr>
          <p:cNvPr id="12294" name="Text Box 6"/>
          <p:cNvSpPr txBox="1">
            <a:spLocks noChangeArrowheads="1"/>
          </p:cNvSpPr>
          <p:nvPr/>
        </p:nvSpPr>
        <p:spPr bwMode="auto">
          <a:xfrm>
            <a:off x="3275013" y="1844675"/>
            <a:ext cx="2233612" cy="406400"/>
          </a:xfrm>
          <a:prstGeom prst="rect">
            <a:avLst/>
          </a:prstGeom>
          <a:solidFill>
            <a:srgbClr val="99FFCC"/>
          </a:solidFill>
          <a:ln w="9525">
            <a:solidFill>
              <a:srgbClr val="330AFF"/>
            </a:solidFill>
            <a:miter lim="800000"/>
            <a:headEnd/>
            <a:tailEnd/>
          </a:ln>
          <a:effectLst/>
        </p:spPr>
        <p:txBody>
          <a:bodyPr>
            <a:spAutoFit/>
          </a:bodyPr>
          <a:lstStyle/>
          <a:p>
            <a:pPr algn="ctr"/>
            <a:r>
              <a:rPr lang="en-US" sz="2000">
                <a:solidFill>
                  <a:srgbClr val="330AFF"/>
                </a:solidFill>
                <a:latin typeface="Times"/>
              </a:rPr>
              <a:t>Flexible grouping</a:t>
            </a:r>
            <a:endParaRPr lang="en-US" sz="2400">
              <a:latin typeface="Times"/>
            </a:endParaRPr>
          </a:p>
        </p:txBody>
      </p:sp>
      <p:sp>
        <p:nvSpPr>
          <p:cNvPr id="12295" name="Text Box 7"/>
          <p:cNvSpPr txBox="1">
            <a:spLocks noChangeArrowheads="1"/>
          </p:cNvSpPr>
          <p:nvPr/>
        </p:nvSpPr>
        <p:spPr bwMode="auto">
          <a:xfrm>
            <a:off x="6327775" y="1844675"/>
            <a:ext cx="2492375" cy="406400"/>
          </a:xfrm>
          <a:prstGeom prst="rect">
            <a:avLst/>
          </a:prstGeom>
          <a:solidFill>
            <a:srgbClr val="99FFCC"/>
          </a:solidFill>
          <a:ln w="9525">
            <a:solidFill>
              <a:srgbClr val="330AFF"/>
            </a:solidFill>
            <a:miter lim="800000"/>
            <a:headEnd/>
            <a:tailEnd/>
          </a:ln>
          <a:effectLst/>
        </p:spPr>
        <p:txBody>
          <a:bodyPr>
            <a:spAutoFit/>
          </a:bodyPr>
          <a:lstStyle/>
          <a:p>
            <a:pPr algn="ctr"/>
            <a:r>
              <a:rPr lang="en-US" sz="2000">
                <a:solidFill>
                  <a:srgbClr val="330AFF"/>
                </a:solidFill>
                <a:latin typeface="Times"/>
              </a:rPr>
              <a:t>Building Community</a:t>
            </a:r>
          </a:p>
        </p:txBody>
      </p:sp>
      <p:sp>
        <p:nvSpPr>
          <p:cNvPr id="12296" name="Text Box 8"/>
          <p:cNvSpPr txBox="1">
            <a:spLocks noChangeArrowheads="1"/>
          </p:cNvSpPr>
          <p:nvPr/>
        </p:nvSpPr>
        <p:spPr bwMode="auto">
          <a:xfrm>
            <a:off x="2124075" y="2806700"/>
            <a:ext cx="4392613" cy="406400"/>
          </a:xfrm>
          <a:prstGeom prst="rect">
            <a:avLst/>
          </a:prstGeom>
          <a:solidFill>
            <a:srgbClr val="CCECFF"/>
          </a:solidFill>
          <a:ln w="9525">
            <a:solidFill>
              <a:schemeClr val="tx1"/>
            </a:solidFill>
            <a:miter lim="800000"/>
            <a:headEnd/>
            <a:tailEnd/>
          </a:ln>
          <a:effectLst/>
        </p:spPr>
        <p:txBody>
          <a:bodyPr>
            <a:spAutoFit/>
          </a:bodyPr>
          <a:lstStyle/>
          <a:p>
            <a:r>
              <a:rPr lang="en-US" sz="2000">
                <a:latin typeface="Times"/>
              </a:rPr>
              <a:t>Teachers Can Differentiate Through:</a:t>
            </a:r>
          </a:p>
        </p:txBody>
      </p:sp>
      <p:sp>
        <p:nvSpPr>
          <p:cNvPr id="12297" name="Text Box 9"/>
          <p:cNvSpPr txBox="1">
            <a:spLocks noChangeArrowheads="1"/>
          </p:cNvSpPr>
          <p:nvPr/>
        </p:nvSpPr>
        <p:spPr bwMode="auto">
          <a:xfrm>
            <a:off x="812800" y="3886200"/>
            <a:ext cx="989013" cy="396875"/>
          </a:xfrm>
          <a:prstGeom prst="rect">
            <a:avLst/>
          </a:prstGeom>
          <a:solidFill>
            <a:srgbClr val="FFCC99"/>
          </a:solidFill>
          <a:ln w="9525">
            <a:noFill/>
            <a:miter lim="800000"/>
            <a:headEnd/>
            <a:tailEnd/>
          </a:ln>
          <a:effectLst/>
        </p:spPr>
        <p:txBody>
          <a:bodyPr wrap="none">
            <a:spAutoFit/>
          </a:bodyPr>
          <a:lstStyle/>
          <a:p>
            <a:r>
              <a:rPr lang="en-US" sz="2000">
                <a:latin typeface="Times"/>
              </a:rPr>
              <a:t>Content</a:t>
            </a:r>
          </a:p>
        </p:txBody>
      </p:sp>
      <p:sp>
        <p:nvSpPr>
          <p:cNvPr id="12298" name="Text Box 10"/>
          <p:cNvSpPr txBox="1">
            <a:spLocks noChangeArrowheads="1"/>
          </p:cNvSpPr>
          <p:nvPr/>
        </p:nvSpPr>
        <p:spPr bwMode="auto">
          <a:xfrm>
            <a:off x="2844800" y="3943350"/>
            <a:ext cx="1150938" cy="396875"/>
          </a:xfrm>
          <a:prstGeom prst="rect">
            <a:avLst/>
          </a:prstGeom>
          <a:solidFill>
            <a:srgbClr val="FFCC99"/>
          </a:solidFill>
          <a:ln w="9525">
            <a:noFill/>
            <a:miter lim="800000"/>
            <a:headEnd/>
            <a:tailEnd/>
          </a:ln>
          <a:effectLst/>
        </p:spPr>
        <p:txBody>
          <a:bodyPr>
            <a:spAutoFit/>
          </a:bodyPr>
          <a:lstStyle/>
          <a:p>
            <a:r>
              <a:rPr lang="en-US" sz="2000">
                <a:latin typeface="Times"/>
              </a:rPr>
              <a:t>Process</a:t>
            </a:r>
          </a:p>
        </p:txBody>
      </p:sp>
      <p:sp>
        <p:nvSpPr>
          <p:cNvPr id="12299" name="Text Box 11"/>
          <p:cNvSpPr txBox="1">
            <a:spLocks noChangeArrowheads="1"/>
          </p:cNvSpPr>
          <p:nvPr/>
        </p:nvSpPr>
        <p:spPr bwMode="auto">
          <a:xfrm>
            <a:off x="4876800" y="3886200"/>
            <a:ext cx="974725" cy="396875"/>
          </a:xfrm>
          <a:prstGeom prst="rect">
            <a:avLst/>
          </a:prstGeom>
          <a:solidFill>
            <a:srgbClr val="FFCC99"/>
          </a:solidFill>
          <a:ln w="9525">
            <a:noFill/>
            <a:miter lim="800000"/>
            <a:headEnd/>
            <a:tailEnd/>
          </a:ln>
          <a:effectLst/>
        </p:spPr>
        <p:txBody>
          <a:bodyPr wrap="none">
            <a:spAutoFit/>
          </a:bodyPr>
          <a:lstStyle/>
          <a:p>
            <a:r>
              <a:rPr lang="en-US" sz="2000">
                <a:latin typeface="Times"/>
              </a:rPr>
              <a:t>Product</a:t>
            </a:r>
          </a:p>
        </p:txBody>
      </p:sp>
      <p:sp>
        <p:nvSpPr>
          <p:cNvPr id="12300" name="Text Box 12"/>
          <p:cNvSpPr txBox="1">
            <a:spLocks noChangeArrowheads="1"/>
          </p:cNvSpPr>
          <p:nvPr/>
        </p:nvSpPr>
        <p:spPr bwMode="auto">
          <a:xfrm>
            <a:off x="6781800" y="3810000"/>
            <a:ext cx="2327275" cy="396875"/>
          </a:xfrm>
          <a:prstGeom prst="rect">
            <a:avLst/>
          </a:prstGeom>
          <a:solidFill>
            <a:srgbClr val="FFCC99"/>
          </a:solidFill>
          <a:ln w="9525">
            <a:noFill/>
            <a:miter lim="800000"/>
            <a:headEnd/>
            <a:tailEnd/>
          </a:ln>
          <a:effectLst/>
        </p:spPr>
        <p:txBody>
          <a:bodyPr wrap="none">
            <a:spAutoFit/>
          </a:bodyPr>
          <a:lstStyle/>
          <a:p>
            <a:r>
              <a:rPr lang="en-US" sz="2000">
                <a:latin typeface="Times"/>
              </a:rPr>
              <a:t>Affect/Environment</a:t>
            </a:r>
          </a:p>
        </p:txBody>
      </p:sp>
      <p:sp>
        <p:nvSpPr>
          <p:cNvPr id="12301" name="Text Box 13"/>
          <p:cNvSpPr txBox="1">
            <a:spLocks noChangeArrowheads="1"/>
          </p:cNvSpPr>
          <p:nvPr/>
        </p:nvSpPr>
        <p:spPr bwMode="auto">
          <a:xfrm>
            <a:off x="3203575" y="4437063"/>
            <a:ext cx="2733675" cy="406400"/>
          </a:xfrm>
          <a:prstGeom prst="rect">
            <a:avLst/>
          </a:prstGeom>
          <a:solidFill>
            <a:srgbClr val="CCECFF"/>
          </a:solidFill>
          <a:ln w="9525">
            <a:solidFill>
              <a:schemeClr val="tx1"/>
            </a:solidFill>
            <a:miter lim="800000"/>
            <a:headEnd/>
            <a:tailEnd/>
          </a:ln>
          <a:effectLst/>
        </p:spPr>
        <p:txBody>
          <a:bodyPr wrap="none">
            <a:spAutoFit/>
          </a:bodyPr>
          <a:lstStyle/>
          <a:p>
            <a:r>
              <a:rPr lang="en-US" sz="2000">
                <a:latin typeface="Times"/>
              </a:rPr>
              <a:t>According to Students’</a:t>
            </a:r>
            <a:endParaRPr lang="en-US" sz="2400">
              <a:latin typeface="Times"/>
            </a:endParaRPr>
          </a:p>
        </p:txBody>
      </p:sp>
      <p:sp>
        <p:nvSpPr>
          <p:cNvPr id="12302" name="Text Box 14"/>
          <p:cNvSpPr txBox="1">
            <a:spLocks noChangeArrowheads="1"/>
          </p:cNvSpPr>
          <p:nvPr/>
        </p:nvSpPr>
        <p:spPr bwMode="auto">
          <a:xfrm>
            <a:off x="1320800" y="4972050"/>
            <a:ext cx="1727200" cy="396875"/>
          </a:xfrm>
          <a:prstGeom prst="rect">
            <a:avLst/>
          </a:prstGeom>
          <a:solidFill>
            <a:srgbClr val="CCCCFF"/>
          </a:solidFill>
          <a:ln w="9525">
            <a:noFill/>
            <a:miter lim="800000"/>
            <a:headEnd/>
            <a:tailEnd/>
          </a:ln>
          <a:effectLst/>
        </p:spPr>
        <p:txBody>
          <a:bodyPr>
            <a:spAutoFit/>
          </a:bodyPr>
          <a:lstStyle/>
          <a:p>
            <a:pPr algn="ctr"/>
            <a:r>
              <a:rPr lang="en-US" sz="2000">
                <a:latin typeface="Times"/>
              </a:rPr>
              <a:t>Readiness</a:t>
            </a:r>
          </a:p>
        </p:txBody>
      </p:sp>
      <p:sp>
        <p:nvSpPr>
          <p:cNvPr id="12303" name="Text Box 15"/>
          <p:cNvSpPr txBox="1">
            <a:spLocks noChangeArrowheads="1"/>
          </p:cNvSpPr>
          <p:nvPr/>
        </p:nvSpPr>
        <p:spPr bwMode="auto">
          <a:xfrm>
            <a:off x="3454400" y="4972050"/>
            <a:ext cx="1524000" cy="396875"/>
          </a:xfrm>
          <a:prstGeom prst="rect">
            <a:avLst/>
          </a:prstGeom>
          <a:solidFill>
            <a:srgbClr val="CCCCFF"/>
          </a:solidFill>
          <a:ln w="9525">
            <a:noFill/>
            <a:miter lim="800000"/>
            <a:headEnd/>
            <a:tailEnd/>
          </a:ln>
          <a:effectLst/>
        </p:spPr>
        <p:txBody>
          <a:bodyPr>
            <a:spAutoFit/>
          </a:bodyPr>
          <a:lstStyle/>
          <a:p>
            <a:pPr algn="ctr"/>
            <a:r>
              <a:rPr lang="en-US" sz="2000">
                <a:latin typeface="Times"/>
              </a:rPr>
              <a:t>Interest</a:t>
            </a:r>
          </a:p>
        </p:txBody>
      </p:sp>
      <p:sp>
        <p:nvSpPr>
          <p:cNvPr id="12304" name="Text Box 16"/>
          <p:cNvSpPr txBox="1">
            <a:spLocks noChangeArrowheads="1"/>
          </p:cNvSpPr>
          <p:nvPr/>
        </p:nvSpPr>
        <p:spPr bwMode="auto">
          <a:xfrm>
            <a:off x="5283200" y="4972050"/>
            <a:ext cx="3251200" cy="396875"/>
          </a:xfrm>
          <a:prstGeom prst="rect">
            <a:avLst/>
          </a:prstGeom>
          <a:solidFill>
            <a:srgbClr val="CCCCFF"/>
          </a:solidFill>
          <a:ln w="9525">
            <a:noFill/>
            <a:miter lim="800000"/>
            <a:headEnd/>
            <a:tailEnd/>
          </a:ln>
          <a:effectLst/>
        </p:spPr>
        <p:txBody>
          <a:bodyPr>
            <a:spAutoFit/>
          </a:bodyPr>
          <a:lstStyle/>
          <a:p>
            <a:pPr algn="ctr"/>
            <a:r>
              <a:rPr lang="en-US" sz="2000">
                <a:latin typeface="Times"/>
              </a:rPr>
              <a:t>Learning Profile</a:t>
            </a:r>
            <a:endParaRPr lang="en-US" sz="2400">
              <a:latin typeface="Times"/>
            </a:endParaRPr>
          </a:p>
        </p:txBody>
      </p:sp>
      <p:sp>
        <p:nvSpPr>
          <p:cNvPr id="12305" name="Line 17"/>
          <p:cNvSpPr>
            <a:spLocks noChangeShapeType="1"/>
          </p:cNvSpPr>
          <p:nvPr/>
        </p:nvSpPr>
        <p:spPr bwMode="auto">
          <a:xfrm>
            <a:off x="4419600" y="457200"/>
            <a:ext cx="0" cy="228600"/>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06" name="Line 18"/>
          <p:cNvSpPr>
            <a:spLocks noChangeShapeType="1"/>
          </p:cNvSpPr>
          <p:nvPr/>
        </p:nvSpPr>
        <p:spPr bwMode="auto">
          <a:xfrm>
            <a:off x="4419600" y="990600"/>
            <a:ext cx="0" cy="228600"/>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07" name="Line 19"/>
          <p:cNvSpPr>
            <a:spLocks noChangeShapeType="1"/>
          </p:cNvSpPr>
          <p:nvPr/>
        </p:nvSpPr>
        <p:spPr bwMode="auto">
          <a:xfrm flipH="1">
            <a:off x="1258888" y="1484313"/>
            <a:ext cx="936625" cy="358775"/>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08" name="Line 20"/>
          <p:cNvSpPr>
            <a:spLocks noChangeShapeType="1"/>
          </p:cNvSpPr>
          <p:nvPr/>
        </p:nvSpPr>
        <p:spPr bwMode="auto">
          <a:xfrm>
            <a:off x="7308850" y="1484313"/>
            <a:ext cx="863600" cy="360362"/>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09" name="Line 21"/>
          <p:cNvSpPr>
            <a:spLocks noChangeShapeType="1"/>
          </p:cNvSpPr>
          <p:nvPr/>
        </p:nvSpPr>
        <p:spPr bwMode="auto">
          <a:xfrm flipH="1">
            <a:off x="4419600" y="1484313"/>
            <a:ext cx="7938" cy="381000"/>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10" name="Line 22"/>
          <p:cNvSpPr>
            <a:spLocks noChangeShapeType="1"/>
          </p:cNvSpPr>
          <p:nvPr/>
        </p:nvSpPr>
        <p:spPr bwMode="auto">
          <a:xfrm flipH="1">
            <a:off x="3505200" y="3213100"/>
            <a:ext cx="850900" cy="673100"/>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11" name="Line 23"/>
          <p:cNvSpPr>
            <a:spLocks noChangeShapeType="1"/>
          </p:cNvSpPr>
          <p:nvPr/>
        </p:nvSpPr>
        <p:spPr bwMode="auto">
          <a:xfrm>
            <a:off x="4356100" y="3213100"/>
            <a:ext cx="977900" cy="596900"/>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12" name="Line 24"/>
          <p:cNvSpPr>
            <a:spLocks noChangeShapeType="1"/>
          </p:cNvSpPr>
          <p:nvPr/>
        </p:nvSpPr>
        <p:spPr bwMode="auto">
          <a:xfrm flipH="1">
            <a:off x="1905000" y="3213100"/>
            <a:ext cx="2451100" cy="596900"/>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13" name="Line 25"/>
          <p:cNvSpPr>
            <a:spLocks noChangeShapeType="1"/>
          </p:cNvSpPr>
          <p:nvPr/>
        </p:nvSpPr>
        <p:spPr bwMode="auto">
          <a:xfrm>
            <a:off x="4356100" y="3213100"/>
            <a:ext cx="2806700" cy="444500"/>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14" name="Text Box 26"/>
          <p:cNvSpPr txBox="1">
            <a:spLocks noChangeArrowheads="1"/>
          </p:cNvSpPr>
          <p:nvPr/>
        </p:nvSpPr>
        <p:spPr bwMode="auto">
          <a:xfrm>
            <a:off x="2667000" y="5486400"/>
            <a:ext cx="4137025" cy="376238"/>
          </a:xfrm>
          <a:prstGeom prst="rect">
            <a:avLst/>
          </a:prstGeom>
          <a:solidFill>
            <a:srgbClr val="CCECFF"/>
          </a:solidFill>
          <a:ln w="9525">
            <a:solidFill>
              <a:schemeClr val="tx1"/>
            </a:solidFill>
            <a:miter lim="800000"/>
            <a:headEnd/>
            <a:tailEnd/>
          </a:ln>
          <a:effectLst/>
        </p:spPr>
        <p:txBody>
          <a:bodyPr>
            <a:spAutoFit/>
          </a:bodyPr>
          <a:lstStyle/>
          <a:p>
            <a:r>
              <a:rPr lang="en-US">
                <a:latin typeface="Times"/>
              </a:rPr>
              <a:t>Through a range of strategies such as:</a:t>
            </a:r>
          </a:p>
        </p:txBody>
      </p:sp>
      <p:sp>
        <p:nvSpPr>
          <p:cNvPr id="12315" name="Text Box 27"/>
          <p:cNvSpPr txBox="1">
            <a:spLocks noChangeArrowheads="1"/>
          </p:cNvSpPr>
          <p:nvPr/>
        </p:nvSpPr>
        <p:spPr bwMode="auto">
          <a:xfrm>
            <a:off x="138113" y="5897563"/>
            <a:ext cx="8853487" cy="1006475"/>
          </a:xfrm>
          <a:prstGeom prst="rect">
            <a:avLst/>
          </a:prstGeom>
          <a:noFill/>
          <a:ln w="9525">
            <a:noFill/>
            <a:miter lim="800000"/>
            <a:headEnd/>
            <a:tailEnd/>
          </a:ln>
          <a:effectLst/>
        </p:spPr>
        <p:txBody>
          <a:bodyPr>
            <a:spAutoFit/>
          </a:bodyPr>
          <a:lstStyle/>
          <a:p>
            <a:pPr algn="ctr"/>
            <a:r>
              <a:rPr lang="en-US" sz="2000">
                <a:latin typeface="Times"/>
              </a:rPr>
              <a:t>Multiple intelligences…Jigsaw…4MAT…Graphic Organizers…RAFTS</a:t>
            </a:r>
          </a:p>
          <a:p>
            <a:pPr algn="ctr"/>
            <a:r>
              <a:rPr lang="en-US" sz="2000">
                <a:latin typeface="Times"/>
              </a:rPr>
              <a:t>Compacting…Tiered assignments…Leveled texts…Complex Instruction… Learning Centers</a:t>
            </a:r>
            <a:endParaRPr lang="en-US" sz="2400">
              <a:latin typeface="Times"/>
            </a:endParaRPr>
          </a:p>
        </p:txBody>
      </p:sp>
      <p:sp>
        <p:nvSpPr>
          <p:cNvPr id="12316" name="Text Box 28"/>
          <p:cNvSpPr txBox="1">
            <a:spLocks noChangeArrowheads="1"/>
          </p:cNvSpPr>
          <p:nvPr/>
        </p:nvSpPr>
        <p:spPr bwMode="auto">
          <a:xfrm>
            <a:off x="1476375" y="2276475"/>
            <a:ext cx="2232025" cy="406400"/>
          </a:xfrm>
          <a:prstGeom prst="rect">
            <a:avLst/>
          </a:prstGeom>
          <a:solidFill>
            <a:srgbClr val="99FFCC"/>
          </a:solidFill>
          <a:ln w="9525">
            <a:solidFill>
              <a:srgbClr val="330AFF"/>
            </a:solidFill>
            <a:miter lim="800000"/>
            <a:headEnd/>
            <a:tailEnd/>
          </a:ln>
          <a:effectLst/>
        </p:spPr>
        <p:txBody>
          <a:bodyPr>
            <a:spAutoFit/>
          </a:bodyPr>
          <a:lstStyle/>
          <a:p>
            <a:pPr algn="ctr"/>
            <a:r>
              <a:rPr lang="en-US" sz="2000">
                <a:solidFill>
                  <a:srgbClr val="330AFF"/>
                </a:solidFill>
                <a:latin typeface="Times"/>
              </a:rPr>
              <a:t>Respectful Tasks</a:t>
            </a:r>
            <a:endParaRPr lang="en-US" sz="2400">
              <a:latin typeface="Times"/>
            </a:endParaRPr>
          </a:p>
        </p:txBody>
      </p:sp>
      <p:sp>
        <p:nvSpPr>
          <p:cNvPr id="12317" name="Text Box 29"/>
          <p:cNvSpPr txBox="1">
            <a:spLocks noChangeArrowheads="1"/>
          </p:cNvSpPr>
          <p:nvPr/>
        </p:nvSpPr>
        <p:spPr bwMode="auto">
          <a:xfrm>
            <a:off x="4859338" y="2276475"/>
            <a:ext cx="3241675" cy="406400"/>
          </a:xfrm>
          <a:prstGeom prst="rect">
            <a:avLst/>
          </a:prstGeom>
          <a:solidFill>
            <a:srgbClr val="99FFCC"/>
          </a:solidFill>
          <a:ln w="9525">
            <a:solidFill>
              <a:srgbClr val="330AFF"/>
            </a:solidFill>
            <a:miter lim="800000"/>
            <a:headEnd/>
            <a:tailEnd/>
          </a:ln>
          <a:effectLst/>
        </p:spPr>
        <p:txBody>
          <a:bodyPr>
            <a:spAutoFit/>
          </a:bodyPr>
          <a:lstStyle/>
          <a:p>
            <a:pPr algn="ctr"/>
            <a:r>
              <a:rPr lang="en-US" sz="2000">
                <a:solidFill>
                  <a:srgbClr val="330AFF"/>
                </a:solidFill>
                <a:latin typeface="Times"/>
              </a:rPr>
              <a:t>Assessment for Instruction</a:t>
            </a:r>
            <a:endParaRPr lang="en-US" sz="2400">
              <a:latin typeface="Times"/>
            </a:endParaRPr>
          </a:p>
        </p:txBody>
      </p:sp>
      <p:sp>
        <p:nvSpPr>
          <p:cNvPr id="12318" name="Line 30"/>
          <p:cNvSpPr>
            <a:spLocks noChangeShapeType="1"/>
          </p:cNvSpPr>
          <p:nvPr/>
        </p:nvSpPr>
        <p:spPr bwMode="auto">
          <a:xfrm flipH="1">
            <a:off x="2916238" y="1484313"/>
            <a:ext cx="360362" cy="792162"/>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
        <p:nvSpPr>
          <p:cNvPr id="12319" name="Line 31"/>
          <p:cNvSpPr>
            <a:spLocks noChangeShapeType="1"/>
          </p:cNvSpPr>
          <p:nvPr/>
        </p:nvSpPr>
        <p:spPr bwMode="auto">
          <a:xfrm>
            <a:off x="5795963" y="1484313"/>
            <a:ext cx="360362" cy="792162"/>
          </a:xfrm>
          <a:prstGeom prst="line">
            <a:avLst/>
          </a:prstGeom>
          <a:noFill/>
          <a:ln w="9525">
            <a:solidFill>
              <a:schemeClr val="tx1"/>
            </a:solidFill>
            <a:round/>
            <a:headEnd type="oval" w="med" len="med"/>
            <a:tailEnd type="triangle" w="med" len="me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1"/>
          <p:cNvSpPr>
            <a:spLocks noGrp="1"/>
          </p:cNvSpPr>
          <p:nvPr>
            <p:ph type="ftr" sz="quarter" idx="10"/>
          </p:nvPr>
        </p:nvSpPr>
        <p:spPr/>
        <p:txBody>
          <a:bodyPr/>
          <a:lstStyle/>
          <a:p>
            <a:endParaRPr lang="en-US" dirty="0"/>
          </a:p>
        </p:txBody>
      </p:sp>
      <p:sp>
        <p:nvSpPr>
          <p:cNvPr id="492556" name="WordArt 1036"/>
          <p:cNvSpPr>
            <a:spLocks noChangeArrowheads="1" noChangeShapeType="1" noTextEdit="1"/>
          </p:cNvSpPr>
          <p:nvPr/>
        </p:nvSpPr>
        <p:spPr bwMode="auto">
          <a:xfrm>
            <a:off x="228600" y="1143000"/>
            <a:ext cx="8915400" cy="1524000"/>
          </a:xfrm>
          <a:prstGeom prst="rect">
            <a:avLst/>
          </a:prstGeom>
        </p:spPr>
        <p:txBody>
          <a:bodyPr wrap="none" fromWordArt="1">
            <a:prstTxWarp prst="textFadeUp">
              <a:avLst>
                <a:gd name="adj" fmla="val 9991"/>
              </a:avLst>
            </a:prstTxWarp>
          </a:bodyPr>
          <a:lstStyle/>
          <a:p>
            <a:r>
              <a:rPr lang="en-US" sz="3600" kern="10" dirty="0">
                <a:ln w="12700">
                  <a:solidFill>
                    <a:srgbClr val="B2B2B2"/>
                  </a:solidFill>
                  <a:round/>
                  <a:headEnd/>
                  <a:tailEnd/>
                </a:ln>
                <a:gradFill rotWithShape="0">
                  <a:gsLst>
                    <a:gs pos="0">
                      <a:srgbClr val="520402"/>
                    </a:gs>
                    <a:gs pos="100000">
                      <a:srgbClr val="FFCC00"/>
                    </a:gs>
                  </a:gsLst>
                  <a:lin ang="5400000" scaled="1"/>
                </a:gradFill>
                <a:effectLst>
                  <a:outerShdw dist="35921" dir="2700000" sy="50000" rotWithShape="0">
                    <a:srgbClr val="875B0D"/>
                  </a:outerShdw>
                </a:effectLst>
                <a:latin typeface="Arial Black"/>
              </a:rPr>
              <a:t>Between Teacher and Child</a:t>
            </a:r>
          </a:p>
        </p:txBody>
      </p:sp>
      <p:sp>
        <p:nvSpPr>
          <p:cNvPr id="492557" name="Text Box 1037"/>
          <p:cNvSpPr txBox="1">
            <a:spLocks noChangeArrowheads="1"/>
          </p:cNvSpPr>
          <p:nvPr/>
        </p:nvSpPr>
        <p:spPr bwMode="auto">
          <a:xfrm>
            <a:off x="304800" y="2895600"/>
            <a:ext cx="8458200" cy="3385542"/>
          </a:xfrm>
          <a:prstGeom prst="rect">
            <a:avLst/>
          </a:prstGeom>
          <a:noFill/>
          <a:ln w="9525">
            <a:noFill/>
            <a:miter lim="800000"/>
            <a:headEnd/>
            <a:tailEnd/>
          </a:ln>
          <a:effectLst/>
        </p:spPr>
        <p:txBody>
          <a:bodyPr wrap="square">
            <a:spAutoFit/>
          </a:bodyPr>
          <a:lstStyle/>
          <a:p>
            <a:pPr algn="l"/>
            <a:endParaRPr lang="en-US" b="1" i="1" dirty="0" smtClean="0">
              <a:latin typeface="Times New Roman" charset="0"/>
            </a:endParaRPr>
          </a:p>
          <a:p>
            <a:pPr algn="l"/>
            <a:r>
              <a:rPr lang="en-US" b="1" i="1" dirty="0" smtClean="0">
                <a:latin typeface="Times New Roman" charset="0"/>
              </a:rPr>
              <a:t>I </a:t>
            </a:r>
            <a:r>
              <a:rPr lang="en-US" b="1" i="1" dirty="0">
                <a:latin typeface="Times New Roman" charset="0"/>
              </a:rPr>
              <a:t>have come to a frightening conclusion.</a:t>
            </a:r>
          </a:p>
          <a:p>
            <a:pPr algn="l"/>
            <a:r>
              <a:rPr lang="en-US" b="1" i="1" dirty="0">
                <a:solidFill>
                  <a:srgbClr val="CC0000"/>
                </a:solidFill>
                <a:latin typeface="Times New Roman" charset="0"/>
              </a:rPr>
              <a:t>I</a:t>
            </a:r>
            <a:r>
              <a:rPr lang="en-US" b="1" i="1" dirty="0">
                <a:latin typeface="Times New Roman" charset="0"/>
              </a:rPr>
              <a:t> </a:t>
            </a:r>
            <a:r>
              <a:rPr lang="en-US" b="1" i="1" dirty="0">
                <a:solidFill>
                  <a:srgbClr val="CC0000"/>
                </a:solidFill>
                <a:latin typeface="Times New Roman" charset="0"/>
              </a:rPr>
              <a:t>am the</a:t>
            </a:r>
            <a:r>
              <a:rPr lang="en-US" b="1" i="1" dirty="0">
                <a:latin typeface="Times New Roman" charset="0"/>
              </a:rPr>
              <a:t> </a:t>
            </a:r>
            <a:r>
              <a:rPr lang="en-US" b="1" i="1" dirty="0">
                <a:solidFill>
                  <a:srgbClr val="CC0000"/>
                </a:solidFill>
                <a:latin typeface="Times New Roman" charset="0"/>
              </a:rPr>
              <a:t>decisive element</a:t>
            </a:r>
            <a:r>
              <a:rPr lang="en-US" b="1" i="1" dirty="0">
                <a:latin typeface="Times New Roman" charset="0"/>
              </a:rPr>
              <a:t> in the classroom.</a:t>
            </a:r>
          </a:p>
          <a:p>
            <a:pPr algn="l"/>
            <a:r>
              <a:rPr lang="en-US" b="1" i="1" dirty="0">
                <a:latin typeface="Times New Roman" charset="0"/>
              </a:rPr>
              <a:t>It is </a:t>
            </a:r>
            <a:r>
              <a:rPr lang="en-US" b="1" i="1" dirty="0">
                <a:solidFill>
                  <a:srgbClr val="CC0000"/>
                </a:solidFill>
                <a:latin typeface="Times New Roman" charset="0"/>
              </a:rPr>
              <a:t>my personal approach</a:t>
            </a:r>
            <a:r>
              <a:rPr lang="en-US" b="1" i="1" dirty="0">
                <a:latin typeface="Times New Roman" charset="0"/>
              </a:rPr>
              <a:t> that creates the climate.</a:t>
            </a:r>
          </a:p>
          <a:p>
            <a:pPr algn="l"/>
            <a:r>
              <a:rPr lang="en-US" b="1" i="1" dirty="0">
                <a:latin typeface="Times New Roman" charset="0"/>
              </a:rPr>
              <a:t>It is </a:t>
            </a:r>
            <a:r>
              <a:rPr lang="en-US" b="1" i="1" dirty="0">
                <a:solidFill>
                  <a:srgbClr val="CC0000"/>
                </a:solidFill>
                <a:latin typeface="Times New Roman" charset="0"/>
              </a:rPr>
              <a:t>my daily mood</a:t>
            </a:r>
            <a:r>
              <a:rPr lang="en-US" b="1" i="1" dirty="0">
                <a:latin typeface="Times New Roman" charset="0"/>
              </a:rPr>
              <a:t> that makes the weather.</a:t>
            </a:r>
          </a:p>
          <a:p>
            <a:pPr algn="l"/>
            <a:r>
              <a:rPr lang="en-US" b="1" i="1" dirty="0">
                <a:latin typeface="Times New Roman" charset="0"/>
              </a:rPr>
              <a:t>As a teacher </a:t>
            </a:r>
            <a:r>
              <a:rPr lang="en-US" b="1" i="1" dirty="0">
                <a:solidFill>
                  <a:srgbClr val="CC0000"/>
                </a:solidFill>
                <a:latin typeface="Times New Roman" charset="0"/>
              </a:rPr>
              <a:t>I possess tremendous power</a:t>
            </a:r>
            <a:r>
              <a:rPr lang="en-US" b="1" i="1" dirty="0">
                <a:latin typeface="Times New Roman" charset="0"/>
              </a:rPr>
              <a:t> to make a child's life miserable or joyous.</a:t>
            </a:r>
          </a:p>
          <a:p>
            <a:pPr algn="l"/>
            <a:r>
              <a:rPr lang="en-US" b="1" i="1" dirty="0">
                <a:solidFill>
                  <a:srgbClr val="CC0000"/>
                </a:solidFill>
                <a:latin typeface="Times New Roman" charset="0"/>
              </a:rPr>
              <a:t>I can be a tool</a:t>
            </a:r>
            <a:r>
              <a:rPr lang="en-US" b="1" i="1" dirty="0">
                <a:latin typeface="Times New Roman" charset="0"/>
              </a:rPr>
              <a:t> of torture or an instrument of inspiration.</a:t>
            </a:r>
          </a:p>
          <a:p>
            <a:pPr algn="l"/>
            <a:r>
              <a:rPr lang="en-US" b="1" i="1" dirty="0">
                <a:solidFill>
                  <a:srgbClr val="CC0000"/>
                </a:solidFill>
                <a:latin typeface="Times New Roman" charset="0"/>
              </a:rPr>
              <a:t>I can</a:t>
            </a:r>
            <a:r>
              <a:rPr lang="en-US" b="1" i="1" dirty="0">
                <a:latin typeface="Times New Roman" charset="0"/>
              </a:rPr>
              <a:t> </a:t>
            </a:r>
            <a:r>
              <a:rPr lang="en-US" b="1" i="1" dirty="0">
                <a:solidFill>
                  <a:srgbClr val="CC0000"/>
                </a:solidFill>
                <a:latin typeface="Times New Roman" charset="0"/>
              </a:rPr>
              <a:t>humiliate or humor, hurt or heal</a:t>
            </a:r>
            <a:r>
              <a:rPr lang="en-US" b="1" i="1" dirty="0">
                <a:latin typeface="Times New Roman" charset="0"/>
              </a:rPr>
              <a:t>.</a:t>
            </a:r>
          </a:p>
          <a:p>
            <a:pPr algn="l"/>
            <a:r>
              <a:rPr lang="en-US" b="1" i="1" dirty="0">
                <a:latin typeface="Times New Roman" charset="0"/>
              </a:rPr>
              <a:t>In all situations, it is </a:t>
            </a:r>
            <a:r>
              <a:rPr lang="en-US" b="1" i="1" dirty="0">
                <a:solidFill>
                  <a:srgbClr val="CC0000"/>
                </a:solidFill>
                <a:latin typeface="Times New Roman" charset="0"/>
              </a:rPr>
              <a:t>my response</a:t>
            </a:r>
            <a:r>
              <a:rPr lang="en-US" b="1" i="1" dirty="0">
                <a:latin typeface="Times New Roman" charset="0"/>
              </a:rPr>
              <a:t> that decides whether a crisis will be escalated or de-escalated, and a child humanized or de-humanized. </a:t>
            </a:r>
          </a:p>
          <a:p>
            <a:pPr algn="r" eaLnBrk="0" hangingPunct="0"/>
            <a:endParaRPr lang="en-US" sz="1600" b="1" i="1" dirty="0">
              <a:latin typeface="Times New Roman" charset="0"/>
            </a:endParaRPr>
          </a:p>
          <a:p>
            <a:pPr algn="r" eaLnBrk="0" hangingPunct="0"/>
            <a:r>
              <a:rPr lang="en-US" b="1" i="1" dirty="0" err="1">
                <a:latin typeface="Times New Roman" charset="0"/>
              </a:rPr>
              <a:t>Haim</a:t>
            </a:r>
            <a:r>
              <a:rPr lang="en-US" b="1" i="1" dirty="0">
                <a:latin typeface="Times New Roman" charset="0"/>
              </a:rPr>
              <a:t> </a:t>
            </a:r>
            <a:r>
              <a:rPr lang="en-US" b="1" i="1" dirty="0" err="1">
                <a:latin typeface="Times New Roman" charset="0"/>
              </a:rPr>
              <a:t>Ginott</a:t>
            </a:r>
            <a:endParaRPr lang="en-US" b="1" i="1" dirty="0">
              <a:latin typeface="Times New Roman"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3000"/>
                                  </p:stCondLst>
                                  <p:childTnLst>
                                    <p:set>
                                      <p:cBhvr>
                                        <p:cTn id="6" dur="1" fill="hold">
                                          <p:stCondLst>
                                            <p:cond delay="0"/>
                                          </p:stCondLst>
                                        </p:cTn>
                                        <p:tgtEl>
                                          <p:spTgt spid="492557">
                                            <p:txEl>
                                              <p:pRg st="1" end="1"/>
                                            </p:txEl>
                                          </p:spTgt>
                                        </p:tgtEl>
                                        <p:attrNameLst>
                                          <p:attrName>style.visibility</p:attrName>
                                        </p:attrNameLst>
                                      </p:cBhvr>
                                      <p:to>
                                        <p:strVal val="visible"/>
                                      </p:to>
                                    </p:set>
                                    <p:anim calcmode="lin" valueType="num">
                                      <p:cBhvr additive="base">
                                        <p:cTn id="7" dur="500" fill="hold"/>
                                        <p:tgtEl>
                                          <p:spTgt spid="49255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2557">
                                            <p:txEl>
                                              <p:pRg st="1" end="1"/>
                                            </p:txEl>
                                          </p:spTgt>
                                        </p:tgtEl>
                                        <p:attrNameLst>
                                          <p:attrName>ppt_y</p:attrName>
                                        </p:attrNameLst>
                                      </p:cBhvr>
                                      <p:tavLst>
                                        <p:tav tm="0">
                                          <p:val>
                                            <p:strVal val="#ppt_y"/>
                                          </p:val>
                                        </p:tav>
                                        <p:tav tm="100000">
                                          <p:val>
                                            <p:strVal val="#ppt_y"/>
                                          </p:val>
                                        </p:tav>
                                      </p:tavLst>
                                    </p:anim>
                                  </p:childTnLst>
                                </p:cTn>
                              </p:par>
                            </p:childTnLst>
                          </p:cTn>
                        </p:par>
                        <p:par>
                          <p:cTn id="9" fill="hold">
                            <p:stCondLst>
                              <p:cond delay="3500"/>
                            </p:stCondLst>
                            <p:childTnLst>
                              <p:par>
                                <p:cTn id="10" presetID="2" presetClass="entr" presetSubtype="8" fill="hold" grpId="0" nodeType="afterEffect">
                                  <p:stCondLst>
                                    <p:cond delay="3000"/>
                                  </p:stCondLst>
                                  <p:childTnLst>
                                    <p:set>
                                      <p:cBhvr>
                                        <p:cTn id="11" dur="1" fill="hold">
                                          <p:stCondLst>
                                            <p:cond delay="0"/>
                                          </p:stCondLst>
                                        </p:cTn>
                                        <p:tgtEl>
                                          <p:spTgt spid="492557">
                                            <p:txEl>
                                              <p:pRg st="2" end="2"/>
                                            </p:txEl>
                                          </p:spTgt>
                                        </p:tgtEl>
                                        <p:attrNameLst>
                                          <p:attrName>style.visibility</p:attrName>
                                        </p:attrNameLst>
                                      </p:cBhvr>
                                      <p:to>
                                        <p:strVal val="visible"/>
                                      </p:to>
                                    </p:set>
                                    <p:anim calcmode="lin" valueType="num">
                                      <p:cBhvr additive="base">
                                        <p:cTn id="12" dur="500" fill="hold"/>
                                        <p:tgtEl>
                                          <p:spTgt spid="492557">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92557">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7000"/>
                            </p:stCondLst>
                            <p:childTnLst>
                              <p:par>
                                <p:cTn id="15" presetID="2" presetClass="entr" presetSubtype="8" fill="hold" grpId="0" nodeType="afterEffect">
                                  <p:stCondLst>
                                    <p:cond delay="3000"/>
                                  </p:stCondLst>
                                  <p:childTnLst>
                                    <p:set>
                                      <p:cBhvr>
                                        <p:cTn id="16" dur="1" fill="hold">
                                          <p:stCondLst>
                                            <p:cond delay="0"/>
                                          </p:stCondLst>
                                        </p:cTn>
                                        <p:tgtEl>
                                          <p:spTgt spid="492557">
                                            <p:txEl>
                                              <p:pRg st="3" end="3"/>
                                            </p:txEl>
                                          </p:spTgt>
                                        </p:tgtEl>
                                        <p:attrNameLst>
                                          <p:attrName>style.visibility</p:attrName>
                                        </p:attrNameLst>
                                      </p:cBhvr>
                                      <p:to>
                                        <p:strVal val="visible"/>
                                      </p:to>
                                    </p:set>
                                    <p:anim calcmode="lin" valueType="num">
                                      <p:cBhvr additive="base">
                                        <p:cTn id="17" dur="500" fill="hold"/>
                                        <p:tgtEl>
                                          <p:spTgt spid="492557">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92557">
                                            <p:txEl>
                                              <p:pRg st="3" end="3"/>
                                            </p:txEl>
                                          </p:spTgt>
                                        </p:tgtEl>
                                        <p:attrNameLst>
                                          <p:attrName>ppt_y</p:attrName>
                                        </p:attrNameLst>
                                      </p:cBhvr>
                                      <p:tavLst>
                                        <p:tav tm="0">
                                          <p:val>
                                            <p:strVal val="#ppt_y"/>
                                          </p:val>
                                        </p:tav>
                                        <p:tav tm="100000">
                                          <p:val>
                                            <p:strVal val="#ppt_y"/>
                                          </p:val>
                                        </p:tav>
                                      </p:tavLst>
                                    </p:anim>
                                  </p:childTnLst>
                                </p:cTn>
                              </p:par>
                            </p:childTnLst>
                          </p:cTn>
                        </p:par>
                        <p:par>
                          <p:cTn id="19" fill="hold">
                            <p:stCondLst>
                              <p:cond delay="10500"/>
                            </p:stCondLst>
                            <p:childTnLst>
                              <p:par>
                                <p:cTn id="20" presetID="2" presetClass="entr" presetSubtype="8" fill="hold" grpId="0" nodeType="afterEffect">
                                  <p:stCondLst>
                                    <p:cond delay="3000"/>
                                  </p:stCondLst>
                                  <p:childTnLst>
                                    <p:set>
                                      <p:cBhvr>
                                        <p:cTn id="21" dur="1" fill="hold">
                                          <p:stCondLst>
                                            <p:cond delay="0"/>
                                          </p:stCondLst>
                                        </p:cTn>
                                        <p:tgtEl>
                                          <p:spTgt spid="492557">
                                            <p:txEl>
                                              <p:pRg st="4" end="4"/>
                                            </p:txEl>
                                          </p:spTgt>
                                        </p:tgtEl>
                                        <p:attrNameLst>
                                          <p:attrName>style.visibility</p:attrName>
                                        </p:attrNameLst>
                                      </p:cBhvr>
                                      <p:to>
                                        <p:strVal val="visible"/>
                                      </p:to>
                                    </p:set>
                                    <p:anim calcmode="lin" valueType="num">
                                      <p:cBhvr additive="base">
                                        <p:cTn id="22" dur="500" fill="hold"/>
                                        <p:tgtEl>
                                          <p:spTgt spid="492557">
                                            <p:txEl>
                                              <p:pRg st="4" end="4"/>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492557">
                                            <p:txEl>
                                              <p:pRg st="4" end="4"/>
                                            </p:txEl>
                                          </p:spTgt>
                                        </p:tgtEl>
                                        <p:attrNameLst>
                                          <p:attrName>ppt_y</p:attrName>
                                        </p:attrNameLst>
                                      </p:cBhvr>
                                      <p:tavLst>
                                        <p:tav tm="0">
                                          <p:val>
                                            <p:strVal val="#ppt_y"/>
                                          </p:val>
                                        </p:tav>
                                        <p:tav tm="100000">
                                          <p:val>
                                            <p:strVal val="#ppt_y"/>
                                          </p:val>
                                        </p:tav>
                                      </p:tavLst>
                                    </p:anim>
                                  </p:childTnLst>
                                </p:cTn>
                              </p:par>
                            </p:childTnLst>
                          </p:cTn>
                        </p:par>
                        <p:par>
                          <p:cTn id="24" fill="hold">
                            <p:stCondLst>
                              <p:cond delay="14000"/>
                            </p:stCondLst>
                            <p:childTnLst>
                              <p:par>
                                <p:cTn id="25" presetID="2" presetClass="entr" presetSubtype="8" fill="hold" grpId="0" nodeType="afterEffect">
                                  <p:stCondLst>
                                    <p:cond delay="3000"/>
                                  </p:stCondLst>
                                  <p:childTnLst>
                                    <p:set>
                                      <p:cBhvr>
                                        <p:cTn id="26" dur="1" fill="hold">
                                          <p:stCondLst>
                                            <p:cond delay="0"/>
                                          </p:stCondLst>
                                        </p:cTn>
                                        <p:tgtEl>
                                          <p:spTgt spid="492557">
                                            <p:txEl>
                                              <p:pRg st="5" end="5"/>
                                            </p:txEl>
                                          </p:spTgt>
                                        </p:tgtEl>
                                        <p:attrNameLst>
                                          <p:attrName>style.visibility</p:attrName>
                                        </p:attrNameLst>
                                      </p:cBhvr>
                                      <p:to>
                                        <p:strVal val="visible"/>
                                      </p:to>
                                    </p:set>
                                    <p:anim calcmode="lin" valueType="num">
                                      <p:cBhvr additive="base">
                                        <p:cTn id="27" dur="500" fill="hold"/>
                                        <p:tgtEl>
                                          <p:spTgt spid="492557">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92557">
                                            <p:txEl>
                                              <p:pRg st="5" end="5"/>
                                            </p:txEl>
                                          </p:spTgt>
                                        </p:tgtEl>
                                        <p:attrNameLst>
                                          <p:attrName>ppt_y</p:attrName>
                                        </p:attrNameLst>
                                      </p:cBhvr>
                                      <p:tavLst>
                                        <p:tav tm="0">
                                          <p:val>
                                            <p:strVal val="#ppt_y"/>
                                          </p:val>
                                        </p:tav>
                                        <p:tav tm="100000">
                                          <p:val>
                                            <p:strVal val="#ppt_y"/>
                                          </p:val>
                                        </p:tav>
                                      </p:tavLst>
                                    </p:anim>
                                  </p:childTnLst>
                                </p:cTn>
                              </p:par>
                            </p:childTnLst>
                          </p:cTn>
                        </p:par>
                        <p:par>
                          <p:cTn id="29" fill="hold">
                            <p:stCondLst>
                              <p:cond delay="17500"/>
                            </p:stCondLst>
                            <p:childTnLst>
                              <p:par>
                                <p:cTn id="30" presetID="2" presetClass="entr" presetSubtype="8" fill="hold" grpId="0" nodeType="afterEffect">
                                  <p:stCondLst>
                                    <p:cond delay="3000"/>
                                  </p:stCondLst>
                                  <p:childTnLst>
                                    <p:set>
                                      <p:cBhvr>
                                        <p:cTn id="31" dur="1" fill="hold">
                                          <p:stCondLst>
                                            <p:cond delay="0"/>
                                          </p:stCondLst>
                                        </p:cTn>
                                        <p:tgtEl>
                                          <p:spTgt spid="492557">
                                            <p:txEl>
                                              <p:pRg st="6" end="6"/>
                                            </p:txEl>
                                          </p:spTgt>
                                        </p:tgtEl>
                                        <p:attrNameLst>
                                          <p:attrName>style.visibility</p:attrName>
                                        </p:attrNameLst>
                                      </p:cBhvr>
                                      <p:to>
                                        <p:strVal val="visible"/>
                                      </p:to>
                                    </p:set>
                                    <p:anim calcmode="lin" valueType="num">
                                      <p:cBhvr additive="base">
                                        <p:cTn id="32" dur="500" fill="hold"/>
                                        <p:tgtEl>
                                          <p:spTgt spid="492557">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92557">
                                            <p:txEl>
                                              <p:pRg st="6" end="6"/>
                                            </p:txEl>
                                          </p:spTgt>
                                        </p:tgtEl>
                                        <p:attrNameLst>
                                          <p:attrName>ppt_y</p:attrName>
                                        </p:attrNameLst>
                                      </p:cBhvr>
                                      <p:tavLst>
                                        <p:tav tm="0">
                                          <p:val>
                                            <p:strVal val="#ppt_y"/>
                                          </p:val>
                                        </p:tav>
                                        <p:tav tm="100000">
                                          <p:val>
                                            <p:strVal val="#ppt_y"/>
                                          </p:val>
                                        </p:tav>
                                      </p:tavLst>
                                    </p:anim>
                                  </p:childTnLst>
                                </p:cTn>
                              </p:par>
                            </p:childTnLst>
                          </p:cTn>
                        </p:par>
                        <p:par>
                          <p:cTn id="34" fill="hold">
                            <p:stCondLst>
                              <p:cond delay="21000"/>
                            </p:stCondLst>
                            <p:childTnLst>
                              <p:par>
                                <p:cTn id="35" presetID="2" presetClass="entr" presetSubtype="8" fill="hold" grpId="0" nodeType="afterEffect">
                                  <p:stCondLst>
                                    <p:cond delay="3000"/>
                                  </p:stCondLst>
                                  <p:childTnLst>
                                    <p:set>
                                      <p:cBhvr>
                                        <p:cTn id="36" dur="1" fill="hold">
                                          <p:stCondLst>
                                            <p:cond delay="0"/>
                                          </p:stCondLst>
                                        </p:cTn>
                                        <p:tgtEl>
                                          <p:spTgt spid="492557">
                                            <p:txEl>
                                              <p:pRg st="7" end="7"/>
                                            </p:txEl>
                                          </p:spTgt>
                                        </p:tgtEl>
                                        <p:attrNameLst>
                                          <p:attrName>style.visibility</p:attrName>
                                        </p:attrNameLst>
                                      </p:cBhvr>
                                      <p:to>
                                        <p:strVal val="visible"/>
                                      </p:to>
                                    </p:set>
                                    <p:anim calcmode="lin" valueType="num">
                                      <p:cBhvr additive="base">
                                        <p:cTn id="37" dur="500" fill="hold"/>
                                        <p:tgtEl>
                                          <p:spTgt spid="49255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92557">
                                            <p:txEl>
                                              <p:pRg st="7" end="7"/>
                                            </p:txEl>
                                          </p:spTgt>
                                        </p:tgtEl>
                                        <p:attrNameLst>
                                          <p:attrName>ppt_y</p:attrName>
                                        </p:attrNameLst>
                                      </p:cBhvr>
                                      <p:tavLst>
                                        <p:tav tm="0">
                                          <p:val>
                                            <p:strVal val="#ppt_y"/>
                                          </p:val>
                                        </p:tav>
                                        <p:tav tm="100000">
                                          <p:val>
                                            <p:strVal val="#ppt_y"/>
                                          </p:val>
                                        </p:tav>
                                      </p:tavLst>
                                    </p:anim>
                                  </p:childTnLst>
                                </p:cTn>
                              </p:par>
                            </p:childTnLst>
                          </p:cTn>
                        </p:par>
                        <p:par>
                          <p:cTn id="39" fill="hold">
                            <p:stCondLst>
                              <p:cond delay="24500"/>
                            </p:stCondLst>
                            <p:childTnLst>
                              <p:par>
                                <p:cTn id="40" presetID="2" presetClass="entr" presetSubtype="8" fill="hold" grpId="0" nodeType="afterEffect">
                                  <p:stCondLst>
                                    <p:cond delay="3000"/>
                                  </p:stCondLst>
                                  <p:childTnLst>
                                    <p:set>
                                      <p:cBhvr>
                                        <p:cTn id="41" dur="1" fill="hold">
                                          <p:stCondLst>
                                            <p:cond delay="0"/>
                                          </p:stCondLst>
                                        </p:cTn>
                                        <p:tgtEl>
                                          <p:spTgt spid="492557">
                                            <p:txEl>
                                              <p:pRg st="8" end="8"/>
                                            </p:txEl>
                                          </p:spTgt>
                                        </p:tgtEl>
                                        <p:attrNameLst>
                                          <p:attrName>style.visibility</p:attrName>
                                        </p:attrNameLst>
                                      </p:cBhvr>
                                      <p:to>
                                        <p:strVal val="visible"/>
                                      </p:to>
                                    </p:set>
                                    <p:anim calcmode="lin" valueType="num">
                                      <p:cBhvr additive="base">
                                        <p:cTn id="42" dur="500" fill="hold"/>
                                        <p:tgtEl>
                                          <p:spTgt spid="492557">
                                            <p:txEl>
                                              <p:pRg st="8" end="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492557">
                                            <p:txEl>
                                              <p:pRg st="8" end="8"/>
                                            </p:txEl>
                                          </p:spTgt>
                                        </p:tgtEl>
                                        <p:attrNameLst>
                                          <p:attrName>ppt_y</p:attrName>
                                        </p:attrNameLst>
                                      </p:cBhvr>
                                      <p:tavLst>
                                        <p:tav tm="0">
                                          <p:val>
                                            <p:strVal val="#ppt_y"/>
                                          </p:val>
                                        </p:tav>
                                        <p:tav tm="100000">
                                          <p:val>
                                            <p:strVal val="#ppt_y"/>
                                          </p:val>
                                        </p:tav>
                                      </p:tavLst>
                                    </p:anim>
                                  </p:childTnLst>
                                </p:cTn>
                              </p:par>
                            </p:childTnLst>
                          </p:cTn>
                        </p:par>
                        <p:par>
                          <p:cTn id="44" fill="hold">
                            <p:stCondLst>
                              <p:cond delay="28000"/>
                            </p:stCondLst>
                            <p:childTnLst>
                              <p:par>
                                <p:cTn id="45" presetID="2" presetClass="entr" presetSubtype="8" fill="hold" grpId="0" nodeType="afterEffect">
                                  <p:stCondLst>
                                    <p:cond delay="3000"/>
                                  </p:stCondLst>
                                  <p:childTnLst>
                                    <p:set>
                                      <p:cBhvr>
                                        <p:cTn id="46" dur="1" fill="hold">
                                          <p:stCondLst>
                                            <p:cond delay="0"/>
                                          </p:stCondLst>
                                        </p:cTn>
                                        <p:tgtEl>
                                          <p:spTgt spid="492557">
                                            <p:txEl>
                                              <p:pRg st="10" end="10"/>
                                            </p:txEl>
                                          </p:spTgt>
                                        </p:tgtEl>
                                        <p:attrNameLst>
                                          <p:attrName>style.visibility</p:attrName>
                                        </p:attrNameLst>
                                      </p:cBhvr>
                                      <p:to>
                                        <p:strVal val="visible"/>
                                      </p:to>
                                    </p:set>
                                    <p:anim calcmode="lin" valueType="num">
                                      <p:cBhvr additive="base">
                                        <p:cTn id="47" dur="500" fill="hold"/>
                                        <p:tgtEl>
                                          <p:spTgt spid="492557">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92557">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2557" grpId="0" build="p" autoUpdateAnimBg="0" advAuto="300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0"/>
            <a:ext cx="9144000" cy="6858000"/>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endParaRPr lang="en-US"/>
          </a:p>
        </p:txBody>
      </p:sp>
      <p:sp>
        <p:nvSpPr>
          <p:cNvPr id="26627" name="Rectangle 3"/>
          <p:cNvSpPr>
            <a:spLocks noChangeArrowheads="1"/>
          </p:cNvSpPr>
          <p:nvPr/>
        </p:nvSpPr>
        <p:spPr bwMode="auto">
          <a:xfrm>
            <a:off x="2514600" y="1295400"/>
            <a:ext cx="4572000" cy="3733800"/>
          </a:xfrm>
          <a:prstGeom prst="rect">
            <a:avLst/>
          </a:prstGeom>
          <a:noFill/>
          <a:ln w="9525">
            <a:noFill/>
            <a:miter lim="800000"/>
            <a:headEnd/>
            <a:tailEnd/>
          </a:ln>
          <a:effectLst>
            <a:outerShdw dist="35921" dir="2700000" algn="ctr" rotWithShape="0">
              <a:schemeClr val="bg2"/>
            </a:outerShdw>
          </a:effectLst>
        </p:spPr>
        <p:txBody>
          <a:bodyPr wrap="none" anchor="ctr"/>
          <a:lstStyle/>
          <a:p>
            <a:pPr marL="342900" indent="-342900" algn="ctr" eaLnBrk="1" hangingPunct="1"/>
            <a:r>
              <a:rPr lang="en-US" sz="4000" b="1" dirty="0">
                <a:solidFill>
                  <a:srgbClr val="336600"/>
                </a:solidFill>
              </a:rPr>
              <a:t>Differentiation</a:t>
            </a:r>
          </a:p>
          <a:p>
            <a:pPr marL="342900" indent="-342900" algn="ctr" eaLnBrk="1" hangingPunct="1"/>
            <a:r>
              <a:rPr lang="en-US" sz="4000" b="1" dirty="0">
                <a:solidFill>
                  <a:srgbClr val="336600"/>
                </a:solidFill>
              </a:rPr>
              <a:t>must be an extension of</a:t>
            </a:r>
          </a:p>
          <a:p>
            <a:pPr marL="342900" indent="-342900" algn="ctr" eaLnBrk="1" hangingPunct="1"/>
            <a:r>
              <a:rPr lang="en-US" sz="4000" b="1" dirty="0">
                <a:solidFill>
                  <a:srgbClr val="336600"/>
                </a:solidFill>
              </a:rPr>
              <a:t>not a replacement for</a:t>
            </a:r>
          </a:p>
          <a:p>
            <a:pPr marL="342900" indent="-342900" algn="ctr" eaLnBrk="1" hangingPunct="1"/>
            <a:r>
              <a:rPr lang="en-US" sz="4000" b="1" dirty="0">
                <a:solidFill>
                  <a:srgbClr val="336600"/>
                </a:solidFill>
              </a:rPr>
              <a:t>high quality</a:t>
            </a:r>
          </a:p>
          <a:p>
            <a:pPr marL="342900" indent="-342900" algn="ctr" eaLnBrk="1" hangingPunct="1"/>
            <a:r>
              <a:rPr lang="en-US" sz="4000" b="1" dirty="0">
                <a:solidFill>
                  <a:srgbClr val="336600"/>
                </a:solidFill>
              </a:rPr>
              <a:t>curriculum.</a:t>
            </a:r>
          </a:p>
        </p:txBody>
      </p:sp>
      <p:sp>
        <p:nvSpPr>
          <p:cNvPr id="26628" name="AutoShape 4"/>
          <p:cNvSpPr>
            <a:spLocks noChangeArrowheads="1"/>
          </p:cNvSpPr>
          <p:nvPr/>
        </p:nvSpPr>
        <p:spPr bwMode="auto">
          <a:xfrm>
            <a:off x="3200400" y="4572000"/>
            <a:ext cx="5029200" cy="19812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66"/>
          </a:solidFill>
          <a:ln w="9525">
            <a:solidFill>
              <a:srgbClr val="990000"/>
            </a:solidFill>
            <a:miter lim="800000"/>
            <a:headEnd/>
            <a:tailEn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Differentiating for Content</a:t>
            </a:r>
            <a:endParaRPr lang="en-US" dirty="0"/>
          </a:p>
        </p:txBody>
      </p:sp>
      <p:sp>
        <p:nvSpPr>
          <p:cNvPr id="3" name="Content Placeholder 2"/>
          <p:cNvSpPr>
            <a:spLocks noGrp="1"/>
          </p:cNvSpPr>
          <p:nvPr>
            <p:ph idx="1"/>
          </p:nvPr>
        </p:nvSpPr>
        <p:spPr/>
        <p:txBody>
          <a:bodyPr>
            <a:normAutofit lnSpcReduction="10000"/>
          </a:bodyPr>
          <a:lstStyle/>
          <a:p>
            <a:r>
              <a:rPr lang="en-US" dirty="0" smtClean="0"/>
              <a:t>Using several elements and designs</a:t>
            </a:r>
          </a:p>
          <a:p>
            <a:r>
              <a:rPr lang="en-US" dirty="0" smtClean="0"/>
              <a:t>Leveling materials/varying materials</a:t>
            </a:r>
          </a:p>
          <a:p>
            <a:r>
              <a:rPr lang="en-US" dirty="0" smtClean="0"/>
              <a:t>Providing choice</a:t>
            </a:r>
          </a:p>
          <a:p>
            <a:r>
              <a:rPr lang="en-US" dirty="0" smtClean="0"/>
              <a:t>Focusing on depth and complexity of concepts</a:t>
            </a:r>
          </a:p>
          <a:p>
            <a:r>
              <a:rPr lang="en-US" dirty="0" smtClean="0"/>
              <a:t>Targeting readiness levels of students</a:t>
            </a:r>
          </a:p>
          <a:p>
            <a:r>
              <a:rPr lang="en-US" dirty="0" smtClean="0"/>
              <a:t>Meeting with small groups to </a:t>
            </a:r>
            <a:r>
              <a:rPr lang="en-US" dirty="0" err="1" smtClean="0"/>
              <a:t>reteach</a:t>
            </a:r>
            <a:r>
              <a:rPr lang="en-US" dirty="0" smtClean="0"/>
              <a:t>/enrich content</a:t>
            </a:r>
          </a:p>
          <a:p>
            <a:r>
              <a:rPr lang="en-US" dirty="0" smtClean="0"/>
              <a:t>Using selective abandonment</a:t>
            </a:r>
          </a:p>
          <a:p>
            <a:endParaRPr lang="en-US" dirty="0" smtClean="0"/>
          </a:p>
          <a:p>
            <a:pPr algn="ctr">
              <a:buNone/>
            </a:pPr>
            <a:r>
              <a:rPr lang="en-US" sz="3600" b="1" dirty="0" smtClean="0"/>
              <a:t>What Students Learn!</a:t>
            </a:r>
            <a:endParaRPr lang="en-US" sz="36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cartoon - plato pladough"/>
          <p:cNvPicPr>
            <a:picLocks noGrp="1" noChangeAspect="1" noChangeArrowheads="1"/>
          </p:cNvPicPr>
          <p:nvPr>
            <p:ph idx="1"/>
          </p:nvPr>
        </p:nvPicPr>
        <p:blipFill>
          <a:blip r:embed="rId2" cstate="print"/>
          <a:srcRect/>
          <a:stretch>
            <a:fillRect/>
          </a:stretch>
        </p:blipFill>
        <p:spPr bwMode="auto">
          <a:xfrm>
            <a:off x="1981200" y="381000"/>
            <a:ext cx="5094938" cy="612648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of a Time…</a:t>
            </a:r>
            <a:endParaRPr lang="en-US" dirty="0"/>
          </a:p>
        </p:txBody>
      </p:sp>
      <p:sp>
        <p:nvSpPr>
          <p:cNvPr id="3" name="Content Placeholder 2"/>
          <p:cNvSpPr>
            <a:spLocks noGrp="1"/>
          </p:cNvSpPr>
          <p:nvPr>
            <p:ph idx="1"/>
          </p:nvPr>
        </p:nvSpPr>
        <p:spPr/>
        <p:txBody>
          <a:bodyPr/>
          <a:lstStyle/>
          <a:p>
            <a:endParaRPr lang="en-US" sz="3600" dirty="0" smtClean="0"/>
          </a:p>
          <a:p>
            <a:r>
              <a:rPr lang="en-US" sz="3600" dirty="0" smtClean="0"/>
              <a:t>Turn to a partner at your table and talk about a time when you were really engaged in learning…</a:t>
            </a:r>
          </a:p>
          <a:p>
            <a:pPr lvl="1"/>
            <a:r>
              <a:rPr lang="en-US" sz="3200" dirty="0" smtClean="0"/>
              <a:t>What did that look like?</a:t>
            </a:r>
          </a:p>
          <a:p>
            <a:pPr lvl="1"/>
            <a:r>
              <a:rPr lang="en-US" sz="3200" dirty="0" smtClean="0"/>
              <a:t>What did that sound like?</a:t>
            </a:r>
          </a:p>
          <a:p>
            <a:pPr lvl="1"/>
            <a:r>
              <a:rPr lang="en-US" sz="3200" dirty="0" smtClean="0"/>
              <a:t>Why do you think you were so engaged?</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pPr>
              <a:buNone/>
            </a:pPr>
            <a:r>
              <a:rPr lang="en-US" b="1" dirty="0" smtClean="0"/>
              <a:t>Readiness:</a:t>
            </a:r>
          </a:p>
          <a:p>
            <a:r>
              <a:rPr lang="en-US" dirty="0" err="1" smtClean="0"/>
              <a:t>Reteach</a:t>
            </a:r>
            <a:r>
              <a:rPr lang="en-US" dirty="0" smtClean="0"/>
              <a:t> for students having difficulty</a:t>
            </a:r>
          </a:p>
          <a:p>
            <a:r>
              <a:rPr lang="en-US" dirty="0" smtClean="0"/>
              <a:t>Use text and highlight key portions</a:t>
            </a:r>
          </a:p>
          <a:p>
            <a:r>
              <a:rPr lang="en-US" dirty="0" smtClean="0"/>
              <a:t>Provide organizers to guide note-taking</a:t>
            </a:r>
          </a:p>
          <a:p>
            <a:r>
              <a:rPr lang="en-US" dirty="0" smtClean="0"/>
              <a:t>Provide key vocabulary list</a:t>
            </a:r>
          </a:p>
          <a:p>
            <a:r>
              <a:rPr lang="en-US" dirty="0" smtClean="0"/>
              <a:t>Use reading buddies or reading partners to work on text</a:t>
            </a:r>
            <a:endParaRPr lang="en-US" dirty="0"/>
          </a:p>
        </p:txBody>
      </p:sp>
      <p:pic>
        <p:nvPicPr>
          <p:cNvPr id="7170" name="Picture 2" descr="C:\Documents and Settings\student_2\Local Settings\Temporary Internet Files\Content.IE5\3RQOXCZB\MCj04102690000[1].wmf"/>
          <p:cNvPicPr>
            <a:picLocks noChangeAspect="1" noChangeArrowheads="1"/>
          </p:cNvPicPr>
          <p:nvPr/>
        </p:nvPicPr>
        <p:blipFill>
          <a:blip r:embed="rId2" cstate="print"/>
          <a:srcRect/>
          <a:stretch>
            <a:fillRect/>
          </a:stretch>
        </p:blipFill>
        <p:spPr bwMode="auto">
          <a:xfrm>
            <a:off x="7086600" y="1447800"/>
            <a:ext cx="1138916" cy="122555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pPr>
              <a:buNone/>
            </a:pPr>
            <a:r>
              <a:rPr lang="en-US" b="1" dirty="0" smtClean="0"/>
              <a:t>Interest</a:t>
            </a:r>
          </a:p>
          <a:p>
            <a:r>
              <a:rPr lang="en-US" dirty="0" smtClean="0"/>
              <a:t>Provide opportunities for further explanation of the topics</a:t>
            </a:r>
          </a:p>
          <a:p>
            <a:r>
              <a:rPr lang="en-US" dirty="0" smtClean="0"/>
              <a:t>Provide additional materials</a:t>
            </a:r>
          </a:p>
          <a:p>
            <a:r>
              <a:rPr lang="en-US" dirty="0" smtClean="0"/>
              <a:t>Use students questions and topics to guide lectures and materials</a:t>
            </a:r>
          </a:p>
          <a:p>
            <a:r>
              <a:rPr lang="en-US" dirty="0" smtClean="0"/>
              <a:t>Use examples and illustrations based on student interest</a:t>
            </a:r>
            <a:endParaRPr lang="en-US" dirty="0"/>
          </a:p>
        </p:txBody>
      </p:sp>
      <p:pic>
        <p:nvPicPr>
          <p:cNvPr id="8194" name="Picture 2" descr="C:\Documents and Settings\student_2\Local Settings\Temporary Internet Files\Content.IE5\SMX1UOZ5\MPj04331690000[1].jpg"/>
          <p:cNvPicPr>
            <a:picLocks noChangeAspect="1" noChangeArrowheads="1"/>
          </p:cNvPicPr>
          <p:nvPr/>
        </p:nvPicPr>
        <p:blipFill>
          <a:blip r:embed="rId2" cstate="print"/>
          <a:srcRect/>
          <a:stretch>
            <a:fillRect/>
          </a:stretch>
        </p:blipFill>
        <p:spPr bwMode="auto">
          <a:xfrm>
            <a:off x="5105400" y="5181600"/>
            <a:ext cx="2971800" cy="1599113"/>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8" descr="instructions%20on%20a%20child"/>
          <p:cNvPicPr>
            <a:picLocks noGrp="1" noChangeAspect="1" noChangeArrowheads="1"/>
          </p:cNvPicPr>
          <p:nvPr>
            <p:ph idx="1"/>
          </p:nvPr>
        </p:nvPicPr>
        <p:blipFill>
          <a:blip r:embed="rId2" cstate="print"/>
          <a:srcRect/>
          <a:stretch>
            <a:fillRect/>
          </a:stretch>
        </p:blipFill>
        <p:spPr>
          <a:xfrm>
            <a:off x="1828800" y="762000"/>
            <a:ext cx="4806422" cy="539496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normAutofit/>
          </a:bodyPr>
          <a:lstStyle/>
          <a:p>
            <a:pPr>
              <a:buNone/>
            </a:pPr>
            <a:r>
              <a:rPr lang="en-US" b="1" dirty="0" smtClean="0"/>
              <a:t>Learning Profile</a:t>
            </a:r>
          </a:p>
          <a:p>
            <a:pPr>
              <a:buNone/>
            </a:pPr>
            <a:endParaRPr lang="en-US" b="1" dirty="0" smtClean="0"/>
          </a:p>
          <a:p>
            <a:r>
              <a:rPr lang="en-US" dirty="0" smtClean="0"/>
              <a:t>Present in visual, auditory and kinesthetic modes</a:t>
            </a:r>
          </a:p>
          <a:p>
            <a:endParaRPr lang="en-US" dirty="0" smtClean="0"/>
          </a:p>
          <a:p>
            <a:r>
              <a:rPr lang="en-US" dirty="0" smtClean="0"/>
              <a:t>Use application, examples and illustrations from a wide range of intelligences (Garner/Sternberg)</a:t>
            </a:r>
          </a:p>
        </p:txBody>
      </p:sp>
      <p:pic>
        <p:nvPicPr>
          <p:cNvPr id="9218" name="Picture 2" descr="C:\Documents and Settings\student_2\Local Settings\Temporary Internet Files\Content.IE5\PT2Q0U42\MCj04404160000[1].wmf"/>
          <p:cNvPicPr>
            <a:picLocks noChangeAspect="1" noChangeArrowheads="1"/>
          </p:cNvPicPr>
          <p:nvPr/>
        </p:nvPicPr>
        <p:blipFill>
          <a:blip r:embed="rId2" cstate="print"/>
          <a:srcRect/>
          <a:stretch>
            <a:fillRect/>
          </a:stretch>
        </p:blipFill>
        <p:spPr bwMode="auto">
          <a:xfrm>
            <a:off x="5791200" y="1066800"/>
            <a:ext cx="1828800" cy="1343025"/>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06" name="Group 2"/>
          <p:cNvGraphicFramePr>
            <a:graphicFrameLocks noGrp="1"/>
          </p:cNvGraphicFramePr>
          <p:nvPr>
            <p:ph type="tbl" idx="1"/>
          </p:nvPr>
        </p:nvGraphicFramePr>
        <p:xfrm>
          <a:off x="250825" y="1125538"/>
          <a:ext cx="8435975" cy="5661025"/>
        </p:xfrm>
        <a:graphic>
          <a:graphicData uri="http://schemas.openxmlformats.org/drawingml/2006/table">
            <a:tbl>
              <a:tblPr/>
              <a:tblGrid>
                <a:gridCol w="8435975"/>
              </a:tblGrid>
              <a:tr h="566102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6600CC"/>
                      </a:solidFill>
                      <a:prstDash val="solid"/>
                      <a:round/>
                      <a:headEnd type="none" w="med" len="med"/>
                      <a:tailEnd type="none" w="med" len="med"/>
                    </a:lnL>
                    <a:lnR w="12700" cap="flat" cmpd="sng" algn="ctr">
                      <a:solidFill>
                        <a:srgbClr val="6600CC"/>
                      </a:solidFill>
                      <a:prstDash val="solid"/>
                      <a:round/>
                      <a:headEnd type="none" w="med" len="med"/>
                      <a:tailEnd type="none" w="med" len="med"/>
                    </a:lnR>
                    <a:lnT w="12700" cap="flat" cmpd="sng" algn="ctr">
                      <a:solidFill>
                        <a:srgbClr val="6600CC"/>
                      </a:solidFill>
                      <a:prstDash val="solid"/>
                      <a:round/>
                      <a:headEnd type="none" w="med" len="med"/>
                      <a:tailEnd type="none" w="med" len="med"/>
                    </a:lnT>
                    <a:lnB w="12700" cap="flat" cmpd="sng" algn="ctr">
                      <a:solidFill>
                        <a:srgbClr val="6600CC"/>
                      </a:solidFill>
                      <a:prstDash val="solid"/>
                      <a:round/>
                      <a:headEnd type="none" w="med" len="med"/>
                      <a:tailEnd type="none" w="med" len="med"/>
                    </a:lnB>
                    <a:lnTlToBr>
                      <a:noFill/>
                    </a:lnTlToBr>
                    <a:lnBlToTr>
                      <a:noFill/>
                    </a:lnBlToTr>
                    <a:noFill/>
                  </a:tcPr>
                </a:tc>
              </a:tr>
            </a:tbl>
          </a:graphicData>
        </a:graphic>
      </p:graphicFrame>
      <p:sp>
        <p:nvSpPr>
          <p:cNvPr id="47112" name="Rectangle 8"/>
          <p:cNvSpPr>
            <a:spLocks noChangeArrowheads="1"/>
          </p:cNvSpPr>
          <p:nvPr/>
        </p:nvSpPr>
        <p:spPr bwMode="auto">
          <a:xfrm>
            <a:off x="2286000" y="1603375"/>
            <a:ext cx="4419600" cy="457200"/>
          </a:xfrm>
          <a:prstGeom prst="rect">
            <a:avLst/>
          </a:prstGeom>
          <a:solidFill>
            <a:srgbClr val="CCCCFF"/>
          </a:solidFill>
          <a:ln w="9525">
            <a:solidFill>
              <a:schemeClr val="tx1"/>
            </a:solidFill>
            <a:miter lim="800000"/>
            <a:headEnd/>
            <a:tailEnd/>
          </a:ln>
          <a:effectLst/>
        </p:spPr>
        <p:txBody>
          <a:bodyPr wrap="none" anchor="ctr"/>
          <a:lstStyle/>
          <a:p>
            <a:pPr algn="ctr" eaLnBrk="1" hangingPunct="1"/>
            <a:r>
              <a:rPr lang="en-US" sz="2400" b="1"/>
              <a:t>Learner Profile Factors</a:t>
            </a:r>
          </a:p>
        </p:txBody>
      </p:sp>
      <p:sp>
        <p:nvSpPr>
          <p:cNvPr id="47113" name="Rectangle 9"/>
          <p:cNvSpPr>
            <a:spLocks noChangeArrowheads="1"/>
          </p:cNvSpPr>
          <p:nvPr/>
        </p:nvSpPr>
        <p:spPr bwMode="auto">
          <a:xfrm>
            <a:off x="611188" y="2062163"/>
            <a:ext cx="2819400" cy="1295400"/>
          </a:xfrm>
          <a:prstGeom prst="rect">
            <a:avLst/>
          </a:prstGeom>
          <a:solidFill>
            <a:srgbClr val="DFDFFF"/>
          </a:solidFill>
          <a:ln w="9525">
            <a:solidFill>
              <a:schemeClr val="tx1"/>
            </a:solidFill>
            <a:miter lim="800000"/>
            <a:headEnd/>
            <a:tailEnd/>
          </a:ln>
          <a:effectLst/>
        </p:spPr>
        <p:txBody>
          <a:bodyPr wrap="none"/>
          <a:lstStyle/>
          <a:p>
            <a:pPr algn="ctr" eaLnBrk="1" hangingPunct="1"/>
            <a:r>
              <a:rPr lang="en-US" b="1"/>
              <a:t>Group Orientation</a:t>
            </a:r>
          </a:p>
          <a:p>
            <a:pPr algn="ctr" eaLnBrk="1" hangingPunct="1"/>
            <a:endParaRPr lang="en-US" sz="800" b="1"/>
          </a:p>
          <a:p>
            <a:pPr algn="ctr" eaLnBrk="1" hangingPunct="1"/>
            <a:r>
              <a:rPr lang="en-US" sz="1400"/>
              <a:t>independent/self orientation</a:t>
            </a:r>
          </a:p>
          <a:p>
            <a:pPr algn="ctr" eaLnBrk="1" hangingPunct="1"/>
            <a:r>
              <a:rPr lang="en-US" sz="1400"/>
              <a:t>group/peer orientation</a:t>
            </a:r>
          </a:p>
          <a:p>
            <a:pPr algn="ctr" eaLnBrk="1" hangingPunct="1"/>
            <a:r>
              <a:rPr lang="en-US" sz="1400"/>
              <a:t>adult orientation</a:t>
            </a:r>
          </a:p>
          <a:p>
            <a:pPr algn="ctr" eaLnBrk="1" hangingPunct="1"/>
            <a:r>
              <a:rPr lang="en-US" sz="1400"/>
              <a:t>combination</a:t>
            </a:r>
          </a:p>
        </p:txBody>
      </p:sp>
      <p:sp>
        <p:nvSpPr>
          <p:cNvPr id="47114" name="Rectangle 10"/>
          <p:cNvSpPr>
            <a:spLocks noChangeArrowheads="1"/>
          </p:cNvSpPr>
          <p:nvPr/>
        </p:nvSpPr>
        <p:spPr bwMode="auto">
          <a:xfrm>
            <a:off x="5729288" y="2049463"/>
            <a:ext cx="2514600" cy="1524000"/>
          </a:xfrm>
          <a:prstGeom prst="rect">
            <a:avLst/>
          </a:prstGeom>
          <a:solidFill>
            <a:srgbClr val="DFDFFF"/>
          </a:solidFill>
          <a:ln w="9525">
            <a:solidFill>
              <a:schemeClr val="tx1"/>
            </a:solidFill>
            <a:miter lim="800000"/>
            <a:headEnd/>
            <a:tailEnd/>
          </a:ln>
          <a:effectLst/>
        </p:spPr>
        <p:txBody>
          <a:bodyPr wrap="none"/>
          <a:lstStyle/>
          <a:p>
            <a:pPr algn="ctr" eaLnBrk="1" hangingPunct="1"/>
            <a:r>
              <a:rPr lang="en-US" b="1"/>
              <a:t>Learning Environment</a:t>
            </a:r>
          </a:p>
          <a:p>
            <a:pPr algn="ctr" eaLnBrk="1" hangingPunct="1"/>
            <a:endParaRPr lang="en-US" sz="800" b="1"/>
          </a:p>
          <a:p>
            <a:pPr algn="ctr" eaLnBrk="1" hangingPunct="1"/>
            <a:r>
              <a:rPr lang="en-US" sz="1400"/>
              <a:t>quiet/noise</a:t>
            </a:r>
          </a:p>
          <a:p>
            <a:pPr algn="ctr" eaLnBrk="1" hangingPunct="1"/>
            <a:r>
              <a:rPr lang="en-US" sz="1400"/>
              <a:t>warm/cool</a:t>
            </a:r>
          </a:p>
          <a:p>
            <a:pPr algn="ctr" eaLnBrk="1" hangingPunct="1"/>
            <a:r>
              <a:rPr lang="en-US" sz="1400"/>
              <a:t>still/mobile</a:t>
            </a:r>
          </a:p>
          <a:p>
            <a:pPr algn="ctr" eaLnBrk="1" hangingPunct="1"/>
            <a:r>
              <a:rPr lang="en-US" sz="1400"/>
              <a:t>flexible/fixed</a:t>
            </a:r>
          </a:p>
          <a:p>
            <a:pPr algn="ctr" eaLnBrk="1" hangingPunct="1"/>
            <a:r>
              <a:rPr lang="en-US" sz="1400"/>
              <a:t>“busy”/”spare”</a:t>
            </a:r>
          </a:p>
        </p:txBody>
      </p:sp>
      <p:sp>
        <p:nvSpPr>
          <p:cNvPr id="47115" name="Rectangle 11"/>
          <p:cNvSpPr>
            <a:spLocks noChangeArrowheads="1"/>
          </p:cNvSpPr>
          <p:nvPr/>
        </p:nvSpPr>
        <p:spPr bwMode="auto">
          <a:xfrm>
            <a:off x="990600" y="3389313"/>
            <a:ext cx="3581400" cy="3352800"/>
          </a:xfrm>
          <a:prstGeom prst="rect">
            <a:avLst/>
          </a:prstGeom>
          <a:solidFill>
            <a:srgbClr val="DFDFFF"/>
          </a:solidFill>
          <a:ln w="9525">
            <a:solidFill>
              <a:schemeClr val="tx1"/>
            </a:solidFill>
            <a:miter lim="800000"/>
            <a:headEnd/>
            <a:tailEnd/>
          </a:ln>
          <a:effectLst/>
        </p:spPr>
        <p:txBody>
          <a:bodyPr wrap="none"/>
          <a:lstStyle/>
          <a:p>
            <a:pPr algn="ctr" eaLnBrk="1" hangingPunct="1"/>
            <a:r>
              <a:rPr lang="en-US" b="1"/>
              <a:t>Cognitive Style</a:t>
            </a:r>
          </a:p>
          <a:p>
            <a:pPr algn="ctr" eaLnBrk="1" hangingPunct="1"/>
            <a:endParaRPr lang="en-US" b="1">
              <a:solidFill>
                <a:srgbClr val="FF6600"/>
              </a:solidFill>
            </a:endParaRPr>
          </a:p>
          <a:p>
            <a:pPr algn="ctr" eaLnBrk="1" hangingPunct="1"/>
            <a:r>
              <a:rPr lang="en-US" sz="1400"/>
              <a:t>Creative/conforming</a:t>
            </a:r>
          </a:p>
          <a:p>
            <a:pPr algn="ctr" eaLnBrk="1" hangingPunct="1"/>
            <a:r>
              <a:rPr lang="en-US" sz="1400"/>
              <a:t>Essence/facts</a:t>
            </a:r>
          </a:p>
          <a:p>
            <a:pPr algn="ctr" eaLnBrk="1" hangingPunct="1"/>
            <a:r>
              <a:rPr lang="en-US" sz="1400"/>
              <a:t>Expressive/controlled</a:t>
            </a:r>
          </a:p>
          <a:p>
            <a:pPr algn="ctr" eaLnBrk="1" hangingPunct="1"/>
            <a:r>
              <a:rPr lang="en-US" sz="1400"/>
              <a:t>Nonlinear/linear</a:t>
            </a:r>
          </a:p>
          <a:p>
            <a:pPr algn="ctr" eaLnBrk="1" hangingPunct="1"/>
            <a:r>
              <a:rPr lang="en-US" sz="1400"/>
              <a:t>Inductive/deductive</a:t>
            </a:r>
          </a:p>
          <a:p>
            <a:pPr algn="ctr" eaLnBrk="1" hangingPunct="1"/>
            <a:r>
              <a:rPr lang="en-US" sz="1400"/>
              <a:t>People-oriented/task or Object oriented</a:t>
            </a:r>
          </a:p>
          <a:p>
            <a:pPr algn="ctr" eaLnBrk="1" hangingPunct="1"/>
            <a:r>
              <a:rPr lang="en-US" sz="1400"/>
              <a:t>Concrete/abstract</a:t>
            </a:r>
          </a:p>
          <a:p>
            <a:pPr algn="ctr" eaLnBrk="1" hangingPunct="1"/>
            <a:r>
              <a:rPr lang="en-US" sz="1400"/>
              <a:t>Collaboration/competition</a:t>
            </a:r>
          </a:p>
          <a:p>
            <a:pPr algn="ctr" eaLnBrk="1" hangingPunct="1"/>
            <a:r>
              <a:rPr lang="en-US" sz="1400"/>
              <a:t>Interpersonal/introspective</a:t>
            </a:r>
          </a:p>
          <a:p>
            <a:pPr algn="ctr" eaLnBrk="1" hangingPunct="1"/>
            <a:r>
              <a:rPr lang="en-US" sz="1400"/>
              <a:t>Easily distracted/long Attention span</a:t>
            </a:r>
          </a:p>
          <a:p>
            <a:pPr algn="ctr" eaLnBrk="1" hangingPunct="1"/>
            <a:r>
              <a:rPr lang="en-US" sz="1400"/>
              <a:t>Group achievement/personal achievement</a:t>
            </a:r>
          </a:p>
          <a:p>
            <a:pPr algn="ctr" eaLnBrk="1" hangingPunct="1"/>
            <a:r>
              <a:rPr lang="en-US" sz="1400"/>
              <a:t>Oral/visual/kinesthetic</a:t>
            </a:r>
          </a:p>
          <a:p>
            <a:pPr algn="ctr" eaLnBrk="1" hangingPunct="1"/>
            <a:r>
              <a:rPr lang="en-US" sz="1400"/>
              <a:t>Reflective/action-oriented</a:t>
            </a:r>
          </a:p>
        </p:txBody>
      </p:sp>
      <p:sp>
        <p:nvSpPr>
          <p:cNvPr id="47116" name="Rectangle 12"/>
          <p:cNvSpPr>
            <a:spLocks noChangeArrowheads="1"/>
          </p:cNvSpPr>
          <p:nvPr/>
        </p:nvSpPr>
        <p:spPr bwMode="auto">
          <a:xfrm>
            <a:off x="5076825" y="3617913"/>
            <a:ext cx="2590800" cy="3124200"/>
          </a:xfrm>
          <a:prstGeom prst="rect">
            <a:avLst/>
          </a:prstGeom>
          <a:solidFill>
            <a:srgbClr val="DFDFFF"/>
          </a:solidFill>
          <a:ln w="9525">
            <a:solidFill>
              <a:schemeClr val="tx1"/>
            </a:solidFill>
            <a:miter lim="800000"/>
            <a:headEnd/>
            <a:tailEnd/>
          </a:ln>
          <a:effectLst/>
        </p:spPr>
        <p:txBody>
          <a:bodyPr wrap="none"/>
          <a:lstStyle/>
          <a:p>
            <a:pPr algn="ctr" eaLnBrk="1" hangingPunct="1"/>
            <a:r>
              <a:rPr lang="en-US" b="1"/>
              <a:t>Intelligence Preference</a:t>
            </a:r>
          </a:p>
          <a:p>
            <a:pPr algn="ctr" eaLnBrk="1" hangingPunct="1"/>
            <a:endParaRPr lang="en-US" sz="800" b="1"/>
          </a:p>
          <a:p>
            <a:pPr algn="ctr" eaLnBrk="1" hangingPunct="1"/>
            <a:r>
              <a:rPr lang="en-US" sz="1400"/>
              <a:t>analytic</a:t>
            </a:r>
          </a:p>
          <a:p>
            <a:pPr algn="ctr" eaLnBrk="1" hangingPunct="1"/>
            <a:r>
              <a:rPr lang="en-US" sz="1400"/>
              <a:t>practical</a:t>
            </a:r>
          </a:p>
          <a:p>
            <a:pPr algn="ctr" eaLnBrk="1" hangingPunct="1"/>
            <a:r>
              <a:rPr lang="en-US" sz="1400"/>
              <a:t>creative</a:t>
            </a:r>
          </a:p>
          <a:p>
            <a:pPr algn="ctr" eaLnBrk="1" hangingPunct="1"/>
            <a:r>
              <a:rPr lang="en-US" sz="1400"/>
              <a:t>verbal/linguistic</a:t>
            </a:r>
          </a:p>
          <a:p>
            <a:pPr algn="ctr" eaLnBrk="1" hangingPunct="1"/>
            <a:r>
              <a:rPr lang="en-US" sz="1400"/>
              <a:t>logical/mathematical</a:t>
            </a:r>
          </a:p>
          <a:p>
            <a:pPr algn="ctr" eaLnBrk="1" hangingPunct="1"/>
            <a:r>
              <a:rPr lang="en-US" sz="1400"/>
              <a:t>spatial/visual</a:t>
            </a:r>
          </a:p>
          <a:p>
            <a:pPr algn="ctr" eaLnBrk="1" hangingPunct="1"/>
            <a:r>
              <a:rPr lang="en-US" sz="1400"/>
              <a:t>bodily/kinesthetic</a:t>
            </a:r>
          </a:p>
          <a:p>
            <a:pPr algn="ctr" eaLnBrk="1" hangingPunct="1"/>
            <a:r>
              <a:rPr lang="en-US" sz="1400"/>
              <a:t>musical/rhythmic</a:t>
            </a:r>
          </a:p>
          <a:p>
            <a:pPr algn="ctr" eaLnBrk="1" hangingPunct="1"/>
            <a:r>
              <a:rPr lang="en-US" sz="1400"/>
              <a:t>interpersonal</a:t>
            </a:r>
          </a:p>
          <a:p>
            <a:pPr algn="ctr" eaLnBrk="1" hangingPunct="1"/>
            <a:r>
              <a:rPr lang="en-US" sz="1400"/>
              <a:t>intrapersonal</a:t>
            </a:r>
          </a:p>
          <a:p>
            <a:pPr algn="ctr" eaLnBrk="1" hangingPunct="1"/>
            <a:r>
              <a:rPr lang="en-US" sz="1400"/>
              <a:t>naturalist</a:t>
            </a:r>
          </a:p>
          <a:p>
            <a:pPr algn="ctr" eaLnBrk="1" hangingPunct="1"/>
            <a:r>
              <a:rPr lang="en-US" sz="1400"/>
              <a:t>existential</a:t>
            </a:r>
          </a:p>
        </p:txBody>
      </p:sp>
      <p:sp>
        <p:nvSpPr>
          <p:cNvPr id="47117" name="Text Box 13"/>
          <p:cNvSpPr txBox="1">
            <a:spLocks noChangeArrowheads="1"/>
          </p:cNvSpPr>
          <p:nvPr/>
        </p:nvSpPr>
        <p:spPr bwMode="auto">
          <a:xfrm>
            <a:off x="3886200" y="1143000"/>
            <a:ext cx="2057400" cy="366713"/>
          </a:xfrm>
          <a:prstGeom prst="rect">
            <a:avLst/>
          </a:prstGeom>
          <a:noFill/>
          <a:ln w="9525">
            <a:noFill/>
            <a:miter lim="800000"/>
            <a:headEnd/>
            <a:tailEnd/>
          </a:ln>
          <a:effectLst/>
        </p:spPr>
        <p:txBody>
          <a:bodyPr>
            <a:spAutoFit/>
          </a:bodyPr>
          <a:lstStyle/>
          <a:p>
            <a:pPr eaLnBrk="1" hangingPunct="1"/>
            <a:endParaRPr lang="en-US"/>
          </a:p>
        </p:txBody>
      </p:sp>
      <p:sp>
        <p:nvSpPr>
          <p:cNvPr id="47118" name="Text Box 14"/>
          <p:cNvSpPr txBox="1">
            <a:spLocks noChangeArrowheads="1"/>
          </p:cNvSpPr>
          <p:nvPr/>
        </p:nvSpPr>
        <p:spPr bwMode="auto">
          <a:xfrm>
            <a:off x="4081463" y="2278063"/>
            <a:ext cx="1066800" cy="935037"/>
          </a:xfrm>
          <a:prstGeom prst="rect">
            <a:avLst/>
          </a:prstGeom>
          <a:solidFill>
            <a:srgbClr val="CCCCFF"/>
          </a:solidFill>
          <a:ln w="19050">
            <a:solidFill>
              <a:schemeClr val="tx1"/>
            </a:solidFill>
            <a:miter lim="800000"/>
            <a:headEnd/>
            <a:tailEnd/>
          </a:ln>
          <a:effectLst/>
        </p:spPr>
        <p:txBody>
          <a:bodyPr>
            <a:spAutoFit/>
          </a:bodyPr>
          <a:lstStyle/>
          <a:p>
            <a:pPr eaLnBrk="1" hangingPunct="1"/>
            <a:r>
              <a:rPr lang="en-US" b="1"/>
              <a:t>Gender</a:t>
            </a:r>
          </a:p>
          <a:p>
            <a:pPr eaLnBrk="1" hangingPunct="1"/>
            <a:r>
              <a:rPr lang="en-US" b="1"/>
              <a:t>      &amp;</a:t>
            </a:r>
          </a:p>
          <a:p>
            <a:pPr eaLnBrk="1" hangingPunct="1"/>
            <a:r>
              <a:rPr lang="en-US" b="1"/>
              <a:t>Culture</a:t>
            </a:r>
          </a:p>
        </p:txBody>
      </p:sp>
      <p:sp>
        <p:nvSpPr>
          <p:cNvPr id="47120" name="Rectangle 16"/>
          <p:cNvSpPr>
            <a:spLocks noGrp="1" noChangeArrowheads="1"/>
          </p:cNvSpPr>
          <p:nvPr>
            <p:ph type="title"/>
          </p:nvPr>
        </p:nvSpPr>
        <p:spPr>
          <a:xfrm>
            <a:off x="236538" y="404813"/>
            <a:ext cx="8583612" cy="1079500"/>
          </a:xfrm>
          <a:solidFill>
            <a:schemeClr val="folHlink"/>
          </a:solidFill>
          <a:ln/>
        </p:spPr>
        <p:txBody>
          <a:bodyPr>
            <a:normAutofit fontScale="90000"/>
          </a:bodyPr>
          <a:lstStyle/>
          <a:p>
            <a:pPr algn="ctr"/>
            <a:r>
              <a:rPr lang="en-US" dirty="0"/>
              <a:t> </a:t>
            </a:r>
            <a:r>
              <a:rPr lang="en-US" sz="3200" dirty="0"/>
              <a:t>Foundations of Differentiated Instruction:</a:t>
            </a:r>
            <a:br>
              <a:rPr lang="en-US" sz="3200" dirty="0"/>
            </a:br>
            <a:r>
              <a:rPr lang="en-US" sz="4000" b="1" dirty="0">
                <a:solidFill>
                  <a:srgbClr val="660033"/>
                </a:solidFill>
              </a:rPr>
              <a:t>KNOW YOUR LEARNER</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pPr lvl="1"/>
            <a:r>
              <a:rPr lang="en-US" b="1" dirty="0" smtClean="0"/>
              <a:t>Linguistic intelligence ("word smart")</a:t>
            </a:r>
          </a:p>
          <a:p>
            <a:pPr lvl="1"/>
            <a:r>
              <a:rPr lang="en-US" b="1" dirty="0" smtClean="0"/>
              <a:t>Logical-mathematical intelligence ("number/reasoning smart")</a:t>
            </a:r>
          </a:p>
          <a:p>
            <a:pPr lvl="1"/>
            <a:r>
              <a:rPr lang="en-US" b="1" dirty="0" smtClean="0"/>
              <a:t>Spatial intelligence ("picture smart")</a:t>
            </a:r>
          </a:p>
          <a:p>
            <a:pPr lvl="1"/>
            <a:r>
              <a:rPr lang="en-US" b="1" dirty="0" smtClean="0"/>
              <a:t>Bodily-Kinesthetic intelligence ("body smart")</a:t>
            </a:r>
          </a:p>
          <a:p>
            <a:pPr lvl="1"/>
            <a:r>
              <a:rPr lang="en-US" b="1" dirty="0" smtClean="0"/>
              <a:t>Musical intelligence ("music smart")</a:t>
            </a:r>
          </a:p>
          <a:p>
            <a:pPr lvl="1"/>
            <a:r>
              <a:rPr lang="en-US" b="1" dirty="0" smtClean="0"/>
              <a:t>Interpersonal intelligence ("people smart")</a:t>
            </a:r>
          </a:p>
          <a:p>
            <a:pPr lvl="1"/>
            <a:r>
              <a:rPr lang="en-US" b="1" dirty="0" smtClean="0"/>
              <a:t>Intrapersonal intelligence ("self smart")</a:t>
            </a:r>
          </a:p>
          <a:p>
            <a:pPr lvl="1"/>
            <a:r>
              <a:rPr lang="en-US" b="1" dirty="0" smtClean="0"/>
              <a:t>Naturalist intelligence ("nature smart")</a:t>
            </a:r>
            <a:endParaRPr lang="en-US" dirty="0" smtClean="0"/>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16738" name="ShockwaveFlash1" r:id="rId2" imgW="8000000" imgH="5409524"/>
    </p:controls>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endParaRPr lang="en-US" dirty="0" smtClean="0"/>
          </a:p>
          <a:p>
            <a:r>
              <a:rPr lang="en-US" dirty="0" smtClean="0"/>
              <a:t>Use applications, examples, and illustrations from both genders and a range of cultures/ communities</a:t>
            </a:r>
          </a:p>
          <a:p>
            <a:endParaRPr lang="en-US" dirty="0" smtClean="0"/>
          </a:p>
          <a:p>
            <a:r>
              <a:rPr lang="en-US" dirty="0" smtClean="0"/>
              <a:t> Teach with whole to part and part to whole approaches</a:t>
            </a:r>
          </a:p>
          <a:p>
            <a:endParaRPr lang="en-US" dirty="0" smtClean="0"/>
          </a:p>
          <a:p>
            <a:r>
              <a:rPr lang="en-US" dirty="0" smtClean="0"/>
              <a:t>Use wait time to allow for student reflection</a:t>
            </a:r>
          </a:p>
          <a:p>
            <a:endParaRPr lang="en-US" dirty="0"/>
          </a:p>
        </p:txBody>
      </p:sp>
      <p:pic>
        <p:nvPicPr>
          <p:cNvPr id="10242" name="Picture 2" descr="C:\Documents and Settings\student_2\Local Settings\Temporary Internet Files\Content.IE5\SMX1UOZ5\MCj04406640000[1].png"/>
          <p:cNvPicPr>
            <a:picLocks noChangeAspect="1" noChangeArrowheads="1"/>
          </p:cNvPicPr>
          <p:nvPr/>
        </p:nvPicPr>
        <p:blipFill>
          <a:blip r:embed="rId2" cstate="print"/>
          <a:srcRect/>
          <a:stretch>
            <a:fillRect/>
          </a:stretch>
        </p:blipFill>
        <p:spPr bwMode="auto">
          <a:xfrm>
            <a:off x="6858000" y="304800"/>
            <a:ext cx="1761070" cy="18288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body" idx="1"/>
          </p:nvPr>
        </p:nvSpPr>
        <p:spPr>
          <a:xfrm>
            <a:off x="685800" y="487363"/>
            <a:ext cx="7772400" cy="5608637"/>
          </a:xfrm>
        </p:spPr>
        <p:txBody>
          <a:bodyPr/>
          <a:lstStyle/>
          <a:p>
            <a:pPr algn="ctr">
              <a:buFont typeface="Wingdings" pitchFamily="2" charset="2"/>
              <a:buNone/>
            </a:pPr>
            <a:endParaRPr lang="en-US" sz="4400" dirty="0" smtClean="0">
              <a:latin typeface="Subway" pitchFamily="2" charset="0"/>
            </a:endParaRPr>
          </a:p>
          <a:p>
            <a:pPr algn="ctr">
              <a:buFont typeface="Wingdings" pitchFamily="2" charset="2"/>
              <a:buNone/>
            </a:pPr>
            <a:r>
              <a:rPr lang="en-US" sz="4400" dirty="0" smtClean="0">
                <a:latin typeface="Subway" pitchFamily="2" charset="0"/>
              </a:rPr>
              <a:t>Students </a:t>
            </a:r>
            <a:r>
              <a:rPr lang="en-US" sz="4400" dirty="0">
                <a:latin typeface="Subway" pitchFamily="2" charset="0"/>
              </a:rPr>
              <a:t>in a differentiated classroom do not need to work the system . . . . .</a:t>
            </a:r>
          </a:p>
          <a:p>
            <a:pPr algn="ctr">
              <a:buFont typeface="Wingdings" pitchFamily="2" charset="2"/>
              <a:buNone/>
            </a:pPr>
            <a:r>
              <a:rPr lang="en-US" sz="4400" dirty="0">
                <a:latin typeface="Subway" pitchFamily="2" charset="0"/>
              </a:rPr>
              <a:t>because the system works for them!</a:t>
            </a:r>
          </a:p>
          <a:p>
            <a:pPr algn="ctr">
              <a:buFont typeface="Wingdings" pitchFamily="2" charset="2"/>
              <a:buNone/>
            </a:pPr>
            <a:endParaRPr lang="en-US" sz="4400" dirty="0">
              <a:latin typeface="Subway" pitchFamily="2" charset="0"/>
            </a:endParaRPr>
          </a:p>
        </p:txBody>
      </p:sp>
      <p:pic>
        <p:nvPicPr>
          <p:cNvPr id="126979" name="Picture 3" descr="j0288928"/>
          <p:cNvPicPr>
            <a:picLocks noChangeAspect="1" noChangeArrowheads="1" noCrop="1"/>
          </p:cNvPicPr>
          <p:nvPr/>
        </p:nvPicPr>
        <p:blipFill>
          <a:blip r:embed="rId3" cstate="print"/>
          <a:srcRect/>
          <a:stretch>
            <a:fillRect/>
          </a:stretch>
        </p:blipFill>
        <p:spPr bwMode="auto">
          <a:xfrm>
            <a:off x="6096000" y="4267200"/>
            <a:ext cx="1858963" cy="1760537"/>
          </a:xfrm>
          <a:prstGeom prst="rect">
            <a:avLst/>
          </a:prstGeom>
          <a:noFill/>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Differentiating for Process</a:t>
            </a:r>
            <a:endParaRPr lang="en-US" dirty="0"/>
          </a:p>
        </p:txBody>
      </p:sp>
      <p:sp>
        <p:nvSpPr>
          <p:cNvPr id="3" name="Content Placeholder 2"/>
          <p:cNvSpPr>
            <a:spLocks noGrp="1"/>
          </p:cNvSpPr>
          <p:nvPr>
            <p:ph idx="1"/>
          </p:nvPr>
        </p:nvSpPr>
        <p:spPr/>
        <p:txBody>
          <a:bodyPr>
            <a:normAutofit fontScale="85000" lnSpcReduction="20000"/>
          </a:bodyPr>
          <a:lstStyle/>
          <a:p>
            <a:endParaRPr lang="en-US" dirty="0" smtClean="0"/>
          </a:p>
          <a:p>
            <a:r>
              <a:rPr lang="en-US" dirty="0" smtClean="0"/>
              <a:t>Use of flexible grouping</a:t>
            </a:r>
          </a:p>
          <a:p>
            <a:r>
              <a:rPr lang="en-US" dirty="0" smtClean="0"/>
              <a:t>Use of tiered activities (varied level of support and complexity)</a:t>
            </a:r>
          </a:p>
          <a:p>
            <a:r>
              <a:rPr lang="en-US" dirty="0" smtClean="0"/>
              <a:t>Varying the pace of instruction</a:t>
            </a:r>
          </a:p>
          <a:p>
            <a:r>
              <a:rPr lang="en-US" dirty="0" smtClean="0"/>
              <a:t>Coaching or facilitating learning</a:t>
            </a:r>
          </a:p>
          <a:p>
            <a:r>
              <a:rPr lang="en-US" dirty="0" smtClean="0"/>
              <a:t>Providing interest centers</a:t>
            </a:r>
          </a:p>
          <a:p>
            <a:r>
              <a:rPr lang="en-US" dirty="0" smtClean="0"/>
              <a:t>Developing personal agendas</a:t>
            </a:r>
          </a:p>
          <a:p>
            <a:r>
              <a:rPr lang="en-US" dirty="0" smtClean="0"/>
              <a:t>Offering </a:t>
            </a:r>
            <a:r>
              <a:rPr lang="en-US" dirty="0" err="1" smtClean="0"/>
              <a:t>manipulatives</a:t>
            </a:r>
            <a:r>
              <a:rPr lang="en-US" dirty="0" smtClean="0"/>
              <a:t> or hands-on activities</a:t>
            </a:r>
          </a:p>
          <a:p>
            <a:r>
              <a:rPr lang="en-US" dirty="0" smtClean="0"/>
              <a:t>Varying the level of time a student takes to complete a task</a:t>
            </a:r>
          </a:p>
          <a:p>
            <a:endParaRPr lang="en-US" dirty="0" smtClean="0"/>
          </a:p>
          <a:p>
            <a:pPr algn="ctr">
              <a:buNone/>
            </a:pPr>
            <a:r>
              <a:rPr lang="en-US" sz="3600" b="1" dirty="0" smtClean="0"/>
              <a:t>How students go about making </a:t>
            </a:r>
          </a:p>
          <a:p>
            <a:pPr algn="ctr">
              <a:buNone/>
            </a:pPr>
            <a:r>
              <a:rPr lang="en-US" sz="3600" b="1" dirty="0" smtClean="0"/>
              <a:t>   sense of the what!</a:t>
            </a:r>
          </a:p>
          <a:p>
            <a:pPr algn="ct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differentiation?</a:t>
            </a:r>
            <a:endParaRPr lang="en-US" dirty="0"/>
          </a:p>
        </p:txBody>
      </p:sp>
      <p:sp>
        <p:nvSpPr>
          <p:cNvPr id="3" name="Content Placeholder 2"/>
          <p:cNvSpPr>
            <a:spLocks noGrp="1"/>
          </p:cNvSpPr>
          <p:nvPr>
            <p:ph idx="1"/>
          </p:nvPr>
        </p:nvSpPr>
        <p:spPr/>
        <p:txBody>
          <a:bodyPr/>
          <a:lstStyle/>
          <a:p>
            <a:endParaRPr lang="en-US" dirty="0" smtClean="0"/>
          </a:p>
          <a:p>
            <a:r>
              <a:rPr lang="en-US" sz="2800" dirty="0" smtClean="0"/>
              <a:t>Differentiated instruction is a process to approach teaching and learning for students of differing abilities in the same class. </a:t>
            </a:r>
          </a:p>
          <a:p>
            <a:endParaRPr lang="en-US" sz="2800" dirty="0" smtClean="0"/>
          </a:p>
          <a:p>
            <a:r>
              <a:rPr lang="en-US" sz="2800" dirty="0" smtClean="0"/>
              <a:t>Tailoring instruction to meet individual needs.</a:t>
            </a:r>
            <a:endParaRPr lang="en-US" sz="2800" dirty="0"/>
          </a:p>
        </p:txBody>
      </p:sp>
      <p:pic>
        <p:nvPicPr>
          <p:cNvPr id="1026" name="Picture 2" descr="C:\Program Files\Microsoft Office\MEDIA\CAGCAT10\j0299125.wmf"/>
          <p:cNvPicPr>
            <a:picLocks noChangeAspect="1" noChangeArrowheads="1"/>
          </p:cNvPicPr>
          <p:nvPr/>
        </p:nvPicPr>
        <p:blipFill>
          <a:blip r:embed="rId2" cstate="print"/>
          <a:srcRect/>
          <a:stretch>
            <a:fillRect/>
          </a:stretch>
        </p:blipFill>
        <p:spPr bwMode="auto">
          <a:xfrm>
            <a:off x="4114800" y="4876800"/>
            <a:ext cx="1100023" cy="1805026"/>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p:txBody>
          <a:bodyPr/>
          <a:lstStyle/>
          <a:p>
            <a:r>
              <a:rPr lang="en-US" dirty="0" smtClean="0"/>
              <a:t>Allow multiple options for how students express learning</a:t>
            </a:r>
          </a:p>
          <a:p>
            <a:r>
              <a:rPr lang="en-US" dirty="0" smtClean="0"/>
              <a:t>Encourage students to work together or independently</a:t>
            </a:r>
          </a:p>
          <a:p>
            <a:r>
              <a:rPr lang="en-US" dirty="0" smtClean="0"/>
              <a:t>Balance competitive, collegial, and independent work arrangements</a:t>
            </a:r>
          </a:p>
          <a:p>
            <a:r>
              <a:rPr lang="en-US" dirty="0" smtClean="0"/>
              <a:t>Develop activities that seek multiple perspectives</a:t>
            </a:r>
          </a:p>
          <a:p>
            <a:endParaRPr lang="en-US" dirty="0"/>
          </a:p>
        </p:txBody>
      </p:sp>
      <p:pic>
        <p:nvPicPr>
          <p:cNvPr id="11266" name="Picture 2" descr="C:\Documents and Settings\student_2\Local Settings\Temporary Internet Files\Content.IE5\PT2Q0U42\MCj03388820000[1].wmf"/>
          <p:cNvPicPr>
            <a:picLocks noChangeAspect="1" noChangeArrowheads="1"/>
          </p:cNvPicPr>
          <p:nvPr/>
        </p:nvPicPr>
        <p:blipFill>
          <a:blip r:embed="rId2" cstate="print"/>
          <a:srcRect/>
          <a:stretch>
            <a:fillRect/>
          </a:stretch>
        </p:blipFill>
        <p:spPr bwMode="auto">
          <a:xfrm>
            <a:off x="3733800" y="4724400"/>
            <a:ext cx="1604772" cy="1807769"/>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boy%20that%20thinks%20he%20cant%20read%20anymore"/>
          <p:cNvPicPr>
            <a:picLocks noGrp="1" noChangeAspect="1" noChangeArrowheads="1"/>
          </p:cNvPicPr>
          <p:nvPr>
            <p:ph idx="1"/>
          </p:nvPr>
        </p:nvPicPr>
        <p:blipFill>
          <a:blip r:embed="rId2" cstate="print"/>
          <a:srcRect/>
          <a:stretch>
            <a:fillRect/>
          </a:stretch>
        </p:blipFill>
        <p:spPr bwMode="auto">
          <a:xfrm>
            <a:off x="2133600" y="685800"/>
            <a:ext cx="4409347" cy="53949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Differentiating for Product</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smtClean="0"/>
          </a:p>
          <a:p>
            <a:r>
              <a:rPr lang="en-US" dirty="0" smtClean="0"/>
              <a:t>Giving students options of how to express learning</a:t>
            </a:r>
          </a:p>
          <a:p>
            <a:r>
              <a:rPr lang="en-US" dirty="0" smtClean="0"/>
              <a:t>Using rubrics that match and extend skill levels</a:t>
            </a:r>
          </a:p>
          <a:p>
            <a:r>
              <a:rPr lang="en-US" dirty="0" smtClean="0"/>
              <a:t>Allowing students to work alone or in small groups</a:t>
            </a:r>
          </a:p>
          <a:p>
            <a:r>
              <a:rPr lang="en-US" dirty="0" smtClean="0"/>
              <a:t>Encouraging students to create their own product containing required elements</a:t>
            </a:r>
          </a:p>
          <a:p>
            <a:endParaRPr lang="en-US" dirty="0" smtClean="0"/>
          </a:p>
          <a:p>
            <a:endParaRPr lang="en-US" dirty="0" smtClean="0"/>
          </a:p>
          <a:p>
            <a:pPr algn="ctr">
              <a:buNone/>
            </a:pPr>
            <a:r>
              <a:rPr lang="en-US" sz="3600" b="1" dirty="0" smtClean="0"/>
              <a:t>How students go about making </a:t>
            </a:r>
          </a:p>
          <a:p>
            <a:pPr algn="ctr">
              <a:buNone/>
            </a:pPr>
            <a:r>
              <a:rPr lang="en-US" sz="3600" b="1" dirty="0" smtClean="0"/>
              <a:t>   sense of the what!</a:t>
            </a:r>
          </a:p>
          <a:p>
            <a:pPr algn="ctr">
              <a:buNone/>
            </a:pP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ocument"/>
          <p:cNvSpPr>
            <a:spLocks noEditPoints="1" noChangeArrowheads="1"/>
          </p:cNvSpPr>
          <p:nvPr/>
        </p:nvSpPr>
        <p:spPr bwMode="auto">
          <a:xfrm>
            <a:off x="-36513" y="-100013"/>
            <a:ext cx="9144001" cy="6858001"/>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E9F4D4"/>
          </a:solidFill>
          <a:ln w="9525">
            <a:solidFill>
              <a:srgbClr val="008000"/>
            </a:solidFill>
            <a:miter lim="800000"/>
            <a:headEnd/>
            <a:tailEnd/>
          </a:ln>
          <a:effectLst>
            <a:outerShdw dist="107763" dir="2700000" algn="ctr" rotWithShape="0">
              <a:srgbClr val="808080"/>
            </a:outerShdw>
          </a:effectLst>
        </p:spPr>
        <p:txBody>
          <a:bodyPr/>
          <a:lstStyle/>
          <a:p>
            <a:pPr eaLnBrk="1" hangingPunct="1"/>
            <a:r>
              <a:rPr lang="en-US" sz="2800" b="1" dirty="0"/>
              <a:t>KNOW</a:t>
            </a:r>
            <a:r>
              <a:rPr lang="en-US" sz="2400" b="1" dirty="0"/>
              <a:t> </a:t>
            </a:r>
            <a:r>
              <a:rPr lang="en-US" sz="2400" dirty="0"/>
              <a:t>(facts, vocabulary, dates, rules, people, etc.)</a:t>
            </a:r>
          </a:p>
          <a:p>
            <a:pPr eaLnBrk="1" hangingPunct="1"/>
            <a:r>
              <a:rPr lang="en-US" i="1" dirty="0"/>
              <a:t>	</a:t>
            </a:r>
            <a:r>
              <a:rPr lang="en-US" sz="2000" i="1" dirty="0"/>
              <a:t>ecosystem</a:t>
            </a:r>
          </a:p>
          <a:p>
            <a:pPr eaLnBrk="1" hangingPunct="1"/>
            <a:r>
              <a:rPr lang="en-US" sz="2000" i="1" dirty="0"/>
              <a:t>	elements of culture </a:t>
            </a:r>
            <a:r>
              <a:rPr lang="en-US" i="1" dirty="0"/>
              <a:t>(housing/shelter, customs, values, geography)</a:t>
            </a:r>
          </a:p>
          <a:p>
            <a:pPr eaLnBrk="1" hangingPunct="1"/>
            <a:endParaRPr lang="en-US" i="1" dirty="0"/>
          </a:p>
          <a:p>
            <a:pPr eaLnBrk="1" hangingPunct="1"/>
            <a:r>
              <a:rPr lang="en-US" sz="2800" b="1" dirty="0"/>
              <a:t>UNDERSTAND </a:t>
            </a:r>
            <a:r>
              <a:rPr lang="en-US" sz="2400" dirty="0"/>
              <a:t>(complete sentence, statement of truth or insight – want students to understand that . . . )</a:t>
            </a:r>
          </a:p>
          <a:p>
            <a:pPr eaLnBrk="1" hangingPunct="1"/>
            <a:r>
              <a:rPr lang="en-US" i="1" dirty="0"/>
              <a:t>      	</a:t>
            </a:r>
            <a:r>
              <a:rPr lang="en-US" sz="2000" i="1" dirty="0"/>
              <a:t>All parts of an ecosystem affect all others parts. </a:t>
            </a:r>
          </a:p>
          <a:p>
            <a:pPr eaLnBrk="1" hangingPunct="1"/>
            <a:r>
              <a:rPr lang="en-US" sz="2000" i="1" dirty="0"/>
              <a:t>	Culture shapes people and people shape culture.</a:t>
            </a:r>
          </a:p>
          <a:p>
            <a:pPr eaLnBrk="1" hangingPunct="1"/>
            <a:endParaRPr lang="en-US" sz="2000" i="1" dirty="0"/>
          </a:p>
          <a:p>
            <a:pPr eaLnBrk="1" hangingPunct="1"/>
            <a:r>
              <a:rPr lang="en-US" sz="2800" b="1" i="1" dirty="0"/>
              <a:t>DO </a:t>
            </a:r>
            <a:r>
              <a:rPr lang="en-US" sz="2400" i="1" dirty="0"/>
              <a:t>(Basic skills, thinking skills, social skills, skills of the discipline, planning skills --- verbs)</a:t>
            </a:r>
          </a:p>
          <a:p>
            <a:pPr eaLnBrk="1" hangingPunct="1"/>
            <a:r>
              <a:rPr lang="en-US" i="1" dirty="0"/>
              <a:t>		</a:t>
            </a:r>
            <a:r>
              <a:rPr lang="en-US" sz="2000" i="1" dirty="0"/>
              <a:t>Write a unified paragraph</a:t>
            </a:r>
          </a:p>
          <a:p>
            <a:pPr eaLnBrk="1" hangingPunct="1"/>
            <a:r>
              <a:rPr lang="en-US" sz="2000" i="1" dirty="0"/>
              <a:t>		Compare and contrast</a:t>
            </a:r>
          </a:p>
          <a:p>
            <a:pPr eaLnBrk="1" hangingPunct="1"/>
            <a:r>
              <a:rPr lang="en-US" sz="2000" i="1" dirty="0"/>
              <a:t>		Draw conclusions</a:t>
            </a:r>
          </a:p>
          <a:p>
            <a:pPr eaLnBrk="1" hangingPunct="1"/>
            <a:r>
              <a:rPr lang="en-US" sz="2000" i="1" dirty="0"/>
              <a:t>		Examine varied perspectives</a:t>
            </a:r>
          </a:p>
          <a:p>
            <a:pPr eaLnBrk="1" hangingPunct="1"/>
            <a:r>
              <a:rPr lang="en-US" sz="2000" i="1" dirty="0"/>
              <a:t>		Work collaboratively</a:t>
            </a:r>
          </a:p>
          <a:p>
            <a:pPr eaLnBrk="1" hangingPunct="1"/>
            <a:r>
              <a:rPr lang="en-US" sz="2000" i="1" dirty="0"/>
              <a:t>		Develop a timeline</a:t>
            </a:r>
          </a:p>
          <a:p>
            <a:pPr eaLnBrk="1" hangingPunct="1"/>
            <a:r>
              <a:rPr lang="en-US" sz="2000" i="1" dirty="0"/>
              <a:t>		Use maps as data</a:t>
            </a:r>
            <a:endParaRPr lang="en-US" sz="2000" b="1" i="1" dirty="0"/>
          </a:p>
        </p:txBody>
      </p:sp>
      <p:sp>
        <p:nvSpPr>
          <p:cNvPr id="34819" name="Text Box 3"/>
          <p:cNvSpPr txBox="1">
            <a:spLocks noChangeArrowheads="1"/>
          </p:cNvSpPr>
          <p:nvPr/>
        </p:nvSpPr>
        <p:spPr bwMode="auto">
          <a:xfrm>
            <a:off x="6588125" y="6219825"/>
            <a:ext cx="1501775" cy="304800"/>
          </a:xfrm>
          <a:prstGeom prst="rect">
            <a:avLst/>
          </a:prstGeom>
          <a:noFill/>
          <a:ln w="9525">
            <a:noFill/>
            <a:miter lim="800000"/>
            <a:headEnd/>
            <a:tailEnd/>
          </a:ln>
          <a:effectLst/>
        </p:spPr>
        <p:txBody>
          <a:bodyPr>
            <a:spAutoFit/>
          </a:bodyPr>
          <a:lstStyle/>
          <a:p>
            <a:pPr eaLnBrk="1" hangingPunct="1">
              <a:spcBef>
                <a:spcPct val="50000"/>
              </a:spcBef>
            </a:pPr>
            <a:r>
              <a:rPr lang="en-US" sz="1400"/>
              <a:t>Tomlinson * 02</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13666" name="ShockwaveFlash1" r:id="rId2" imgW="7238095" imgH="4800000"/>
    </p:controls>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Differentiating the Environment</a:t>
            </a:r>
            <a:endParaRPr lang="en-US" dirty="0"/>
          </a:p>
        </p:txBody>
      </p:sp>
      <p:sp>
        <p:nvSpPr>
          <p:cNvPr id="3" name="Content Placeholder 2"/>
          <p:cNvSpPr>
            <a:spLocks noGrp="1"/>
          </p:cNvSpPr>
          <p:nvPr>
            <p:ph idx="1"/>
          </p:nvPr>
        </p:nvSpPr>
        <p:spPr/>
        <p:txBody>
          <a:bodyPr/>
          <a:lstStyle/>
          <a:p>
            <a:r>
              <a:rPr lang="en-US" dirty="0" smtClean="0"/>
              <a:t>Make sure there are places to work quietly </a:t>
            </a:r>
          </a:p>
          <a:p>
            <a:r>
              <a:rPr lang="en-US" dirty="0" smtClean="0"/>
              <a:t>Make sure there are places that encourage collaboration</a:t>
            </a:r>
          </a:p>
          <a:p>
            <a:r>
              <a:rPr lang="en-US" dirty="0" smtClean="0"/>
              <a:t>Provide materials from various cultures and home settings</a:t>
            </a:r>
          </a:p>
          <a:p>
            <a:r>
              <a:rPr lang="en-US" dirty="0" smtClean="0"/>
              <a:t>Set out clear guidelines for independent work</a:t>
            </a:r>
          </a:p>
          <a:p>
            <a:r>
              <a:rPr lang="en-US" dirty="0" smtClean="0"/>
              <a:t>Develop routines </a:t>
            </a:r>
          </a:p>
          <a:p>
            <a:r>
              <a:rPr lang="en-US" dirty="0" smtClean="0"/>
              <a:t>Help students understand the needs of other learners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Keys to Differentiation</a:t>
            </a:r>
            <a:endParaRPr lang="en-US" dirty="0"/>
          </a:p>
        </p:txBody>
      </p:sp>
      <p:sp>
        <p:nvSpPr>
          <p:cNvPr id="3" name="Content Placeholder 2"/>
          <p:cNvSpPr>
            <a:spLocks noGrp="1"/>
          </p:cNvSpPr>
          <p:nvPr>
            <p:ph idx="1"/>
          </p:nvPr>
        </p:nvSpPr>
        <p:spPr/>
        <p:txBody>
          <a:bodyPr/>
          <a:lstStyle/>
          <a:p>
            <a:r>
              <a:rPr lang="en-US" dirty="0" smtClean="0"/>
              <a:t>Get to know your students</a:t>
            </a:r>
          </a:p>
          <a:p>
            <a:endParaRPr lang="en-US" dirty="0" smtClean="0"/>
          </a:p>
          <a:p>
            <a:r>
              <a:rPr lang="en-US" dirty="0" smtClean="0"/>
              <a:t>Identify areas of your curriculum that could be adapted to differentiated instruction</a:t>
            </a:r>
          </a:p>
          <a:p>
            <a:endParaRPr lang="en-US" dirty="0" smtClean="0"/>
          </a:p>
          <a:p>
            <a:r>
              <a:rPr lang="en-US" dirty="0" smtClean="0"/>
              <a:t>Examine your role as a teacher in a differentiated classroom</a:t>
            </a:r>
          </a:p>
        </p:txBody>
      </p:sp>
      <p:pic>
        <p:nvPicPr>
          <p:cNvPr id="12290" name="Picture 2" descr="C:\Documents and Settings\student_2\Local Settings\Temporary Internet Files\Content.IE5\12KHK6W4\MPj04384120000[1].jpg"/>
          <p:cNvPicPr>
            <a:picLocks noChangeAspect="1" noChangeArrowheads="1"/>
          </p:cNvPicPr>
          <p:nvPr/>
        </p:nvPicPr>
        <p:blipFill>
          <a:blip r:embed="rId2" cstate="print"/>
          <a:srcRect/>
          <a:stretch>
            <a:fillRect/>
          </a:stretch>
        </p:blipFill>
        <p:spPr bwMode="auto">
          <a:xfrm>
            <a:off x="5181600" y="4800600"/>
            <a:ext cx="2731491" cy="1828800"/>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704088"/>
            <a:ext cx="8229600" cy="667512"/>
          </a:xfrm>
        </p:spPr>
        <p:txBody>
          <a:bodyPr>
            <a:normAutofit fontScale="90000"/>
          </a:bodyPr>
          <a:lstStyle/>
          <a:p>
            <a:pPr eaLnBrk="1" hangingPunct="1"/>
            <a:endParaRPr lang="en-US" dirty="0" smtClean="0"/>
          </a:p>
        </p:txBody>
      </p:sp>
      <p:pic>
        <p:nvPicPr>
          <p:cNvPr id="6" name="Picture 9" descr="Cartoon - take a label"/>
          <p:cNvPicPr>
            <a:picLocks noGrp="1" noChangeAspect="1" noChangeArrowheads="1"/>
          </p:cNvPicPr>
          <p:nvPr>
            <p:ph idx="1"/>
          </p:nvPr>
        </p:nvPicPr>
        <p:blipFill>
          <a:blip r:embed="rId2" cstate="print"/>
          <a:srcRect/>
          <a:stretch>
            <a:fillRect/>
          </a:stretch>
        </p:blipFill>
        <p:spPr bwMode="auto">
          <a:xfrm>
            <a:off x="990600" y="1143000"/>
            <a:ext cx="6993987" cy="493776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CRIME</a:t>
            </a:r>
          </a:p>
        </p:txBody>
      </p:sp>
      <p:sp>
        <p:nvSpPr>
          <p:cNvPr id="20483" name="Rectangle 3"/>
          <p:cNvSpPr>
            <a:spLocks noGrp="1" noChangeArrowheads="1"/>
          </p:cNvSpPr>
          <p:nvPr>
            <p:ph type="body" idx="1"/>
          </p:nvPr>
        </p:nvSpPr>
        <p:spPr/>
        <p:txBody>
          <a:bodyPr>
            <a:normAutofit lnSpcReduction="10000"/>
          </a:bodyPr>
          <a:lstStyle/>
          <a:p>
            <a:pPr eaLnBrk="1" hangingPunct="1"/>
            <a:r>
              <a:rPr lang="en-US" sz="3600" smtClean="0"/>
              <a:t>C</a:t>
            </a:r>
            <a:r>
              <a:rPr lang="en-US" smtClean="0"/>
              <a:t>urriculum: content, difficulty, standards</a:t>
            </a:r>
          </a:p>
          <a:p>
            <a:pPr eaLnBrk="1" hangingPunct="1"/>
            <a:r>
              <a:rPr lang="en-US" sz="3600" smtClean="0"/>
              <a:t>R</a:t>
            </a:r>
            <a:r>
              <a:rPr lang="en-US" smtClean="0"/>
              <a:t>ules: explicit, implicit, written</a:t>
            </a:r>
          </a:p>
          <a:p>
            <a:pPr eaLnBrk="1" hangingPunct="1"/>
            <a:r>
              <a:rPr lang="en-US" sz="3600" smtClean="0"/>
              <a:t>I</a:t>
            </a:r>
            <a:r>
              <a:rPr lang="en-US" smtClean="0"/>
              <a:t>nstruction: teaching style, individual &amp; group work pace, teacher &amp; student directed</a:t>
            </a:r>
          </a:p>
          <a:p>
            <a:pPr eaLnBrk="1" hangingPunct="1"/>
            <a:r>
              <a:rPr lang="en-US" sz="3600" smtClean="0"/>
              <a:t>M</a:t>
            </a:r>
            <a:r>
              <a:rPr lang="en-US" smtClean="0"/>
              <a:t>aterials: textbooks, trade books, tests, homework, equipment, supplies</a:t>
            </a:r>
          </a:p>
          <a:p>
            <a:pPr eaLnBrk="1" hangingPunct="1"/>
            <a:r>
              <a:rPr lang="en-US" sz="3600" smtClean="0"/>
              <a:t>E</a:t>
            </a:r>
            <a:r>
              <a:rPr lang="en-US" smtClean="0"/>
              <a:t>nvironment: furniture, seating, space, doors, windows, barriers</a:t>
            </a:r>
          </a:p>
          <a:p>
            <a:pPr eaLnBrk="1" hangingPunct="1">
              <a:buFontTx/>
              <a:buNone/>
            </a:pPr>
            <a:r>
              <a:rPr lang="en-US" sz="1200" smtClean="0"/>
              <a:t>Mary Anne Prater, “She Will Succeed!: Strategies for success in Inclusive Classrooms, Council for Exceptional Children</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cartoon -  old dog new tricks"/>
          <p:cNvPicPr>
            <a:picLocks noGrp="1" noChangeAspect="1" noChangeArrowheads="1"/>
          </p:cNvPicPr>
          <p:nvPr>
            <p:ph idx="1"/>
          </p:nvPr>
        </p:nvPicPr>
        <p:blipFill>
          <a:blip r:embed="rId2" cstate="print"/>
          <a:srcRect/>
          <a:stretch>
            <a:fillRect/>
          </a:stretch>
        </p:blipFill>
        <p:spPr bwMode="auto">
          <a:xfrm>
            <a:off x="838200" y="609600"/>
            <a:ext cx="7146476" cy="5943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Font typeface="Wingdings" pitchFamily="2" charset="2"/>
              <a:buNone/>
            </a:pPr>
            <a:r>
              <a:rPr lang="en-US" sz="4800" dirty="0" smtClean="0">
                <a:solidFill>
                  <a:schemeClr val="tx2"/>
                </a:solidFill>
              </a:rPr>
              <a:t>“Differentiation is not so much the ‘stuff’ as the ‘how.’  If the ‘stuff’ is ill conceived, the ‘how’ is doomed.”</a:t>
            </a:r>
          </a:p>
          <a:p>
            <a:pPr algn="r">
              <a:buFont typeface="Wingdings" pitchFamily="2" charset="2"/>
              <a:buNone/>
            </a:pPr>
            <a:endParaRPr lang="en-US" sz="1000" dirty="0" smtClean="0">
              <a:solidFill>
                <a:schemeClr val="tx2"/>
              </a:solidFill>
            </a:endParaRPr>
          </a:p>
          <a:p>
            <a:pPr algn="r">
              <a:buFont typeface="Wingdings" pitchFamily="2" charset="2"/>
              <a:buNone/>
            </a:pPr>
            <a:r>
              <a:rPr lang="en-US" sz="1000" dirty="0" smtClean="0">
                <a:solidFill>
                  <a:schemeClr val="tx2"/>
                </a:solidFill>
              </a:rPr>
              <a:t/>
            </a:r>
            <a:br>
              <a:rPr lang="en-US" sz="1000" dirty="0" smtClean="0">
                <a:solidFill>
                  <a:schemeClr val="tx2"/>
                </a:solidFill>
              </a:rPr>
            </a:br>
            <a:r>
              <a:rPr lang="en-US" sz="2000" dirty="0" smtClean="0">
                <a:solidFill>
                  <a:schemeClr val="tx2"/>
                </a:solidFill>
              </a:rPr>
              <a:t>Carol Ann Tomlinson</a:t>
            </a: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15714" name="ShockwaveFlash1" r:id="rId2" imgW="8152381" imgH="5028571"/>
    </p:controls>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14690" name="ShockwaveFlash1" r:id="rId2" imgW="8228571" imgH="5257143"/>
    </p:controls>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Text Box 2"/>
          <p:cNvSpPr txBox="1">
            <a:spLocks noChangeArrowheads="1"/>
          </p:cNvSpPr>
          <p:nvPr/>
        </p:nvSpPr>
        <p:spPr bwMode="auto">
          <a:xfrm>
            <a:off x="2286000" y="1981200"/>
            <a:ext cx="5410200" cy="457200"/>
          </a:xfrm>
          <a:prstGeom prst="rect">
            <a:avLst/>
          </a:prstGeom>
          <a:noFill/>
          <a:ln w="9525">
            <a:noFill/>
            <a:miter lim="800000"/>
            <a:headEnd/>
            <a:tailEnd/>
          </a:ln>
          <a:effectLst/>
        </p:spPr>
        <p:txBody>
          <a:bodyPr>
            <a:spAutoFit/>
          </a:bodyPr>
          <a:lstStyle/>
          <a:p>
            <a:pPr eaLnBrk="1" hangingPunct="1">
              <a:spcBef>
                <a:spcPct val="50000"/>
              </a:spcBef>
            </a:pPr>
            <a:endParaRPr lang="en-US" sz="2400">
              <a:latin typeface="Times New Roman" pitchFamily="18" charset="0"/>
            </a:endParaRPr>
          </a:p>
        </p:txBody>
      </p:sp>
      <p:sp>
        <p:nvSpPr>
          <p:cNvPr id="248835" name="Rectangle 3"/>
          <p:cNvSpPr>
            <a:spLocks noGrp="1" noChangeArrowheads="1"/>
          </p:cNvSpPr>
          <p:nvPr>
            <p:ph type="title" idx="4294967295"/>
          </p:nvPr>
        </p:nvSpPr>
        <p:spPr/>
        <p:txBody>
          <a:bodyPr/>
          <a:lstStyle/>
          <a:p>
            <a:r>
              <a:rPr lang="en-US" b="1" dirty="0"/>
              <a:t>Discussion Question</a:t>
            </a:r>
          </a:p>
        </p:txBody>
      </p:sp>
      <p:sp>
        <p:nvSpPr>
          <p:cNvPr id="248837" name="Text Box 5"/>
          <p:cNvSpPr txBox="1">
            <a:spLocks noChangeArrowheads="1"/>
          </p:cNvSpPr>
          <p:nvPr/>
        </p:nvSpPr>
        <p:spPr bwMode="auto">
          <a:xfrm>
            <a:off x="250825" y="2057400"/>
            <a:ext cx="8497888" cy="3551742"/>
          </a:xfrm>
          <a:prstGeom prst="rect">
            <a:avLst/>
          </a:prstGeom>
          <a:noFill/>
          <a:ln w="25400">
            <a:noFill/>
            <a:miter lim="800000"/>
            <a:headEnd/>
            <a:tailEnd/>
          </a:ln>
          <a:effectLst/>
        </p:spPr>
        <p:txBody>
          <a:bodyPr wrap="square">
            <a:spAutoFit/>
          </a:bodyPr>
          <a:lstStyle/>
          <a:p>
            <a:pPr eaLnBrk="1" hangingPunct="1">
              <a:spcBef>
                <a:spcPct val="20000"/>
              </a:spcBef>
            </a:pPr>
            <a:r>
              <a:rPr lang="en-US" sz="3200" dirty="0"/>
              <a:t>Now that you have a general awareness of what Differentiated Instruction is…</a:t>
            </a:r>
          </a:p>
          <a:p>
            <a:pPr eaLnBrk="1" hangingPunct="1">
              <a:spcBef>
                <a:spcPct val="20000"/>
              </a:spcBef>
            </a:pPr>
            <a:endParaRPr lang="en-US" sz="1400" dirty="0"/>
          </a:p>
          <a:p>
            <a:pPr lvl="1">
              <a:spcBef>
                <a:spcPct val="20000"/>
              </a:spcBef>
              <a:buFont typeface="Wingdings" pitchFamily="2" charset="2"/>
              <a:buChar char="ü"/>
            </a:pPr>
            <a:r>
              <a:rPr lang="en-US" sz="2000" dirty="0"/>
              <a:t>What examples of differentiated instruction can you identify in your classroom and/or building?</a:t>
            </a:r>
          </a:p>
          <a:p>
            <a:pPr lvl="1">
              <a:spcBef>
                <a:spcPct val="50000"/>
              </a:spcBef>
              <a:buFont typeface="Wingdings" pitchFamily="2" charset="2"/>
              <a:buChar char="ü"/>
            </a:pPr>
            <a:r>
              <a:rPr lang="en-US" sz="2000" dirty="0"/>
              <a:t>What examples of differentiated instruction can you identify in your building professional development? </a:t>
            </a:r>
          </a:p>
          <a:p>
            <a:pPr lvl="1">
              <a:spcBef>
                <a:spcPct val="50000"/>
              </a:spcBef>
              <a:buFont typeface="Wingdings" pitchFamily="2" charset="2"/>
              <a:buChar char="ü"/>
            </a:pPr>
            <a:r>
              <a:rPr lang="en-US" sz="2000" dirty="0"/>
              <a:t>Why would it be important to differentiate for adults, as well as </a:t>
            </a:r>
            <a:r>
              <a:rPr lang="en-US" sz="2000" dirty="0" smtClean="0"/>
              <a:t>students</a:t>
            </a:r>
            <a:r>
              <a:rPr lang="en-US" sz="2000" dirty="0"/>
              <a:t>?</a:t>
            </a:r>
            <a:endParaRPr lang="en-US" sz="2000" dirty="0">
              <a:latin typeface="Times New Roman" pitchFamily="18" charset="0"/>
            </a:endParaRPr>
          </a:p>
        </p:txBody>
      </p:sp>
      <p:pic>
        <p:nvPicPr>
          <p:cNvPr id="248839" name="Picture 7" descr="Question Mark 4"/>
          <p:cNvPicPr>
            <a:picLocks noChangeAspect="1" noChangeArrowheads="1"/>
          </p:cNvPicPr>
          <p:nvPr/>
        </p:nvPicPr>
        <p:blipFill>
          <a:blip r:embed="rId3" cstate="print"/>
          <a:srcRect/>
          <a:stretch>
            <a:fillRect/>
          </a:stretch>
        </p:blipFill>
        <p:spPr bwMode="auto">
          <a:xfrm>
            <a:off x="7308850" y="120650"/>
            <a:ext cx="1366838" cy="1363663"/>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hort pants"/>
          <p:cNvPicPr>
            <a:picLocks noChangeAspect="1" noChangeArrowheads="1"/>
          </p:cNvPicPr>
          <p:nvPr/>
        </p:nvPicPr>
        <p:blipFill>
          <a:blip r:embed="rId2" cstate="print"/>
          <a:srcRect/>
          <a:stretch>
            <a:fillRect/>
          </a:stretch>
        </p:blipFill>
        <p:spPr bwMode="auto">
          <a:xfrm>
            <a:off x="1981200" y="914400"/>
            <a:ext cx="4789655" cy="566928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3" descr="1502D2B5"/>
          <p:cNvPicPr>
            <a:picLocks noGrp="1" noChangeAspect="1" noChangeArrowheads="1"/>
          </p:cNvPicPr>
          <p:nvPr>
            <p:ph idx="1"/>
          </p:nvPr>
        </p:nvPicPr>
        <p:blipFill>
          <a:blip r:embed="rId2" cstate="print"/>
          <a:srcRect/>
          <a:stretch>
            <a:fillRect/>
          </a:stretch>
        </p:blipFill>
        <p:spPr bwMode="auto">
          <a:xfrm>
            <a:off x="2209800" y="685800"/>
            <a:ext cx="4719759" cy="585216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What is the intent ?</a:t>
            </a:r>
            <a:endParaRPr lang="en-US" sz="4000" dirty="0"/>
          </a:p>
        </p:txBody>
      </p:sp>
      <p:sp>
        <p:nvSpPr>
          <p:cNvPr id="3" name="Content Placeholder 2"/>
          <p:cNvSpPr>
            <a:spLocks noGrp="1"/>
          </p:cNvSpPr>
          <p:nvPr>
            <p:ph idx="1"/>
          </p:nvPr>
        </p:nvSpPr>
        <p:spPr/>
        <p:txBody>
          <a:bodyPr/>
          <a:lstStyle/>
          <a:p>
            <a:endParaRPr lang="en-US" dirty="0" smtClean="0"/>
          </a:p>
          <a:p>
            <a:r>
              <a:rPr lang="en-US" sz="2800" dirty="0" smtClean="0"/>
              <a:t>The intent of differentiating instruction is to maximize each student’s growth and individual success by meeting each student where he or she is, and assisting in the learning process.</a:t>
            </a:r>
            <a:endParaRPr lang="en-US" sz="2800" dirty="0"/>
          </a:p>
        </p:txBody>
      </p:sp>
      <p:pic>
        <p:nvPicPr>
          <p:cNvPr id="2050" name="Picture 2" descr="C:\Documents and Settings\student_2\Local Settings\Temporary Internet Files\Content.IE5\SMX1UOZ5\MCj04361290000[1].wmf"/>
          <p:cNvPicPr>
            <a:picLocks noChangeAspect="1" noChangeArrowheads="1"/>
          </p:cNvPicPr>
          <p:nvPr/>
        </p:nvPicPr>
        <p:blipFill>
          <a:blip r:embed="rId2" cstate="print"/>
          <a:srcRect/>
          <a:stretch>
            <a:fillRect/>
          </a:stretch>
        </p:blipFill>
        <p:spPr bwMode="auto">
          <a:xfrm>
            <a:off x="6781800" y="4953000"/>
            <a:ext cx="1882775" cy="16986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050" descr="No%20child%20left%20behind"/>
          <p:cNvPicPr>
            <a:picLocks noChangeAspect="1" noChangeArrowheads="1"/>
          </p:cNvPicPr>
          <p:nvPr/>
        </p:nvPicPr>
        <p:blipFill>
          <a:blip r:embed="rId2" cstate="print"/>
          <a:srcRect/>
          <a:stretch>
            <a:fillRect/>
          </a:stretch>
        </p:blipFill>
        <p:spPr bwMode="auto">
          <a:xfrm>
            <a:off x="1066800" y="1066800"/>
            <a:ext cx="6437313"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r>
              <a:rPr lang="en-US" sz="2800" b="1" i="1" dirty="0" smtClean="0"/>
              <a:t>When a teacher tries to teach something to the entire class at the same time, chances are, one-third of the kids already know it; one-third will get it, and the remaining third won’t.  So two-thirds of the children are wasting their time.</a:t>
            </a:r>
          </a:p>
          <a:p>
            <a:pPr algn="ctr">
              <a:buNone/>
            </a:pPr>
            <a:endParaRPr lang="en-US" sz="2800" b="1" i="1" dirty="0" smtClean="0"/>
          </a:p>
          <a:p>
            <a:pPr algn="r">
              <a:buNone/>
            </a:pPr>
            <a:r>
              <a:rPr lang="en-US" sz="2800" b="1" i="1" dirty="0" smtClean="0"/>
              <a:t>Lillian Katz</a:t>
            </a:r>
          </a:p>
          <a:p>
            <a:endParaRPr lang="en-US" dirty="0"/>
          </a:p>
        </p:txBody>
      </p:sp>
      <p:pic>
        <p:nvPicPr>
          <p:cNvPr id="5" name="Picture 2" descr="Thinker II"/>
          <p:cNvPicPr>
            <a:picLocks noChangeAspect="1" noChangeArrowheads="1"/>
          </p:cNvPicPr>
          <p:nvPr/>
        </p:nvPicPr>
        <p:blipFill>
          <a:blip r:embed="rId2" cstate="print"/>
          <a:srcRect/>
          <a:stretch>
            <a:fillRect/>
          </a:stretch>
        </p:blipFill>
        <p:spPr bwMode="auto">
          <a:xfrm>
            <a:off x="914400" y="4724400"/>
            <a:ext cx="2560320" cy="192024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458</TotalTime>
  <Words>1675</Words>
  <Application>Microsoft Office PowerPoint</Application>
  <PresentationFormat>On-screen Show (4:3)</PresentationFormat>
  <Paragraphs>332</Paragraphs>
  <Slides>53</Slides>
  <Notes>8</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Flow</vt:lpstr>
      <vt:lpstr>DIFFERENTIATED INSTRUCTION</vt:lpstr>
      <vt:lpstr>Overview</vt:lpstr>
      <vt:lpstr>Think of a Time…</vt:lpstr>
      <vt:lpstr>What is differentiation?</vt:lpstr>
      <vt:lpstr>Slide 5</vt:lpstr>
      <vt:lpstr>Slide 6</vt:lpstr>
      <vt:lpstr>What is the intent ?</vt:lpstr>
      <vt:lpstr>Slide 8</vt:lpstr>
      <vt:lpstr>Slide 9</vt:lpstr>
      <vt:lpstr>What differentiation is not!</vt:lpstr>
      <vt:lpstr>Why should we differentiate?</vt:lpstr>
      <vt:lpstr>Slide 12</vt:lpstr>
      <vt:lpstr>Slide 13</vt:lpstr>
      <vt:lpstr>Slide 14</vt:lpstr>
      <vt:lpstr>Comparing Traditional and Differentiated Classrooms</vt:lpstr>
      <vt:lpstr>Traditional Classroom</vt:lpstr>
      <vt:lpstr>Traditional Classroom</vt:lpstr>
      <vt:lpstr> </vt:lpstr>
      <vt:lpstr>Differentiated Classroom</vt:lpstr>
      <vt:lpstr>Differentiated Classroom</vt:lpstr>
      <vt:lpstr>Obstacles</vt:lpstr>
      <vt:lpstr>Obstacles</vt:lpstr>
      <vt:lpstr>Obstacles</vt:lpstr>
      <vt:lpstr>Slide 24</vt:lpstr>
      <vt:lpstr>Slide 25</vt:lpstr>
      <vt:lpstr>Slide 26</vt:lpstr>
      <vt:lpstr>Slide 27</vt:lpstr>
      <vt:lpstr>Differentiating for Content</vt:lpstr>
      <vt:lpstr>Slide 29</vt:lpstr>
      <vt:lpstr>Content</vt:lpstr>
      <vt:lpstr>Content</vt:lpstr>
      <vt:lpstr>Slide 32</vt:lpstr>
      <vt:lpstr>Content</vt:lpstr>
      <vt:lpstr> Foundations of Differentiated Instruction: KNOW YOUR LEARNER</vt:lpstr>
      <vt:lpstr>Content</vt:lpstr>
      <vt:lpstr>Slide 36</vt:lpstr>
      <vt:lpstr>Content</vt:lpstr>
      <vt:lpstr>Slide 38</vt:lpstr>
      <vt:lpstr>Differentiating for Process</vt:lpstr>
      <vt:lpstr>Process</vt:lpstr>
      <vt:lpstr>Slide 41</vt:lpstr>
      <vt:lpstr>Differentiating for Product</vt:lpstr>
      <vt:lpstr>Slide 43</vt:lpstr>
      <vt:lpstr>Slide 44</vt:lpstr>
      <vt:lpstr>Differentiating the Environment</vt:lpstr>
      <vt:lpstr>Keys to Differentiation</vt:lpstr>
      <vt:lpstr>Slide 47</vt:lpstr>
      <vt:lpstr>CRIME</vt:lpstr>
      <vt:lpstr>Slide 49</vt:lpstr>
      <vt:lpstr>Slide 50</vt:lpstr>
      <vt:lpstr>Slide 51</vt:lpstr>
      <vt:lpstr>Discussion Question</vt:lpstr>
      <vt:lpstr>Slide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DIFFERENTIATED INSTRUCTION</dc:title>
  <dc:creator>Beth</dc:creator>
  <cp:lastModifiedBy>CMS085601</cp:lastModifiedBy>
  <cp:revision>109</cp:revision>
  <dcterms:created xsi:type="dcterms:W3CDTF">2009-08-16T19:24:39Z</dcterms:created>
  <dcterms:modified xsi:type="dcterms:W3CDTF">2010-11-19T15:52:33Z</dcterms:modified>
</cp:coreProperties>
</file>